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9" r:id="rId2"/>
  </p:sldMasterIdLst>
  <p:notesMasterIdLst>
    <p:notesMasterId r:id="rId104"/>
  </p:notesMasterIdLst>
  <p:handoutMasterIdLst>
    <p:handoutMasterId r:id="rId105"/>
  </p:handoutMasterIdLst>
  <p:sldIdLst>
    <p:sldId id="260" r:id="rId3"/>
    <p:sldId id="265" r:id="rId4"/>
    <p:sldId id="366" r:id="rId5"/>
    <p:sldId id="502" r:id="rId6"/>
    <p:sldId id="421" r:id="rId7"/>
    <p:sldId id="503" r:id="rId8"/>
    <p:sldId id="551" r:id="rId9"/>
    <p:sldId id="422" r:id="rId10"/>
    <p:sldId id="423" r:id="rId11"/>
    <p:sldId id="433" r:id="rId12"/>
    <p:sldId id="531" r:id="rId13"/>
    <p:sldId id="535" r:id="rId14"/>
    <p:sldId id="432" r:id="rId15"/>
    <p:sldId id="532" r:id="rId16"/>
    <p:sldId id="505" r:id="rId17"/>
    <p:sldId id="506" r:id="rId18"/>
    <p:sldId id="534" r:id="rId19"/>
    <p:sldId id="507" r:id="rId20"/>
    <p:sldId id="434" r:id="rId21"/>
    <p:sldId id="436" r:id="rId22"/>
    <p:sldId id="504" r:id="rId23"/>
    <p:sldId id="435" r:id="rId24"/>
    <p:sldId id="437" r:id="rId25"/>
    <p:sldId id="443" r:id="rId26"/>
    <p:sldId id="444" r:id="rId27"/>
    <p:sldId id="442" r:id="rId28"/>
    <p:sldId id="552" r:id="rId29"/>
    <p:sldId id="553" r:id="rId30"/>
    <p:sldId id="554" r:id="rId31"/>
    <p:sldId id="555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9" r:id="rId40"/>
    <p:sldId id="570" r:id="rId41"/>
    <p:sldId id="568" r:id="rId42"/>
    <p:sldId id="548" r:id="rId43"/>
    <p:sldId id="550" r:id="rId44"/>
    <p:sldId id="424" r:id="rId45"/>
    <p:sldId id="425" r:id="rId46"/>
    <p:sldId id="460" r:id="rId47"/>
    <p:sldId id="466" r:id="rId48"/>
    <p:sldId id="462" r:id="rId49"/>
    <p:sldId id="463" r:id="rId50"/>
    <p:sldId id="536" r:id="rId51"/>
    <p:sldId id="510" r:id="rId52"/>
    <p:sldId id="512" r:id="rId53"/>
    <p:sldId id="511" r:id="rId54"/>
    <p:sldId id="468" r:id="rId55"/>
    <p:sldId id="469" r:id="rId56"/>
    <p:sldId id="471" r:id="rId57"/>
    <p:sldId id="472" r:id="rId58"/>
    <p:sldId id="473" r:id="rId59"/>
    <p:sldId id="474" r:id="rId60"/>
    <p:sldId id="476" r:id="rId61"/>
    <p:sldId id="477" r:id="rId62"/>
    <p:sldId id="571" r:id="rId63"/>
    <p:sldId id="572" r:id="rId64"/>
    <p:sldId id="573" r:id="rId65"/>
    <p:sldId id="574" r:id="rId66"/>
    <p:sldId id="575" r:id="rId67"/>
    <p:sldId id="483" r:id="rId68"/>
    <p:sldId id="461" r:id="rId69"/>
    <p:sldId id="482" r:id="rId70"/>
    <p:sldId id="484" r:id="rId71"/>
    <p:sldId id="486" r:id="rId72"/>
    <p:sldId id="485" r:id="rId73"/>
    <p:sldId id="488" r:id="rId74"/>
    <p:sldId id="487" r:id="rId75"/>
    <p:sldId id="490" r:id="rId76"/>
    <p:sldId id="426" r:id="rId77"/>
    <p:sldId id="427" r:id="rId78"/>
    <p:sldId id="513" r:id="rId79"/>
    <p:sldId id="492" r:id="rId80"/>
    <p:sldId id="514" r:id="rId81"/>
    <p:sldId id="491" r:id="rId82"/>
    <p:sldId id="494" r:id="rId83"/>
    <p:sldId id="493" r:id="rId84"/>
    <p:sldId id="495" r:id="rId85"/>
    <p:sldId id="428" r:id="rId86"/>
    <p:sldId id="429" r:id="rId87"/>
    <p:sldId id="497" r:id="rId88"/>
    <p:sldId id="528" r:id="rId89"/>
    <p:sldId id="529" r:id="rId90"/>
    <p:sldId id="530" r:id="rId91"/>
    <p:sldId id="515" r:id="rId92"/>
    <p:sldId id="516" r:id="rId93"/>
    <p:sldId id="517" r:id="rId94"/>
    <p:sldId id="518" r:id="rId95"/>
    <p:sldId id="519" r:id="rId96"/>
    <p:sldId id="524" r:id="rId97"/>
    <p:sldId id="520" r:id="rId98"/>
    <p:sldId id="521" r:id="rId99"/>
    <p:sldId id="522" r:id="rId100"/>
    <p:sldId id="523" r:id="rId101"/>
    <p:sldId id="525" r:id="rId102"/>
    <p:sldId id="419" r:id="rId103"/>
  </p:sldIdLst>
  <p:sldSz cx="9144000" cy="6858000" type="screen4x3"/>
  <p:notesSz cx="6797675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yj" initials="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3399FF"/>
    <a:srgbClr val="FF0000"/>
    <a:srgbClr val="000066"/>
    <a:srgbClr val="800000"/>
    <a:srgbClr val="FFFFCC"/>
    <a:srgbClr val="CCFFFF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71" autoAdjust="0"/>
    <p:restoredTop sz="88683" autoAdjust="0"/>
  </p:normalViewPr>
  <p:slideViewPr>
    <p:cSldViewPr>
      <p:cViewPr varScale="1">
        <p:scale>
          <a:sx n="70" d="100"/>
          <a:sy n="70" d="100"/>
        </p:scale>
        <p:origin x="9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692" y="283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5" Type="http://schemas.openxmlformats.org/officeDocument/2006/relationships/image" Target="../media/image78.emf"/><Relationship Id="rId4" Type="http://schemas.openxmlformats.org/officeDocument/2006/relationships/image" Target="../media/image7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79B23BF-03EC-4E9D-A6FA-68DF73318138}" type="datetimeFigureOut">
              <a:rPr lang="zh-CN" altLang="en-US"/>
              <a:pPr/>
              <a:t>2018/11/22</a:t>
            </a:fld>
            <a:endParaRPr lang="en-US" altLang="zh-CN"/>
          </a:p>
        </p:txBody>
      </p:sp>
      <p:sp>
        <p:nvSpPr>
          <p:cNvPr id="521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1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E66803E0-46B2-4269-B08E-86934989A3F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0496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5D23254-FAAC-477C-81ED-F5C9A35077E4}" type="datetimeFigureOut">
              <a:rPr lang="zh-CN" altLang="en-US"/>
              <a:pPr/>
              <a:t>2018/11/22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E163BE-32E2-4A0C-9191-C0BCCE51776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094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970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1286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301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91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910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29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744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744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744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163BE-32E2-4A0C-9191-C0BCCE517763}" type="slidenum">
              <a:rPr lang="zh-CN" altLang="en-US" smtClean="0"/>
              <a:pPr/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74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photo.tlw.cn/7/JPEG/Vol_113/ER004_L.htm" TargetMode="External"/><Relationship Id="rId13" Type="http://schemas.openxmlformats.org/officeDocument/2006/relationships/image" Target="../media/image14.jpeg"/><Relationship Id="rId18" Type="http://schemas.openxmlformats.org/officeDocument/2006/relationships/hyperlink" Target="http://photo.tlw.cn/5/JPEG640/087/151_200/DP151_L.htm" TargetMode="External"/><Relationship Id="rId3" Type="http://schemas.openxmlformats.org/officeDocument/2006/relationships/image" Target="../media/image9.jpeg"/><Relationship Id="rId21" Type="http://schemas.openxmlformats.org/officeDocument/2006/relationships/image" Target="../media/image4.jpeg"/><Relationship Id="rId7" Type="http://schemas.openxmlformats.org/officeDocument/2006/relationships/image" Target="../media/image12.jpeg"/><Relationship Id="rId12" Type="http://schemas.openxmlformats.org/officeDocument/2006/relationships/hyperlink" Target="http://photo.tlw.cn/5/JPEG640/097/001_050/DZ006_L.htm" TargetMode="External"/><Relationship Id="rId17" Type="http://schemas.openxmlformats.org/officeDocument/2006/relationships/image" Target="../media/image5.jpeg"/><Relationship Id="rId2" Type="http://schemas.openxmlformats.org/officeDocument/2006/relationships/hyperlink" Target="http://photo.tlw.cn/7/JPEG/Vol_117/EV163_L.htm" TargetMode="External"/><Relationship Id="rId16" Type="http://schemas.openxmlformats.org/officeDocument/2006/relationships/hyperlink" Target="http://photo.tlw.cn/7/JPEG/Vol_113/ER147_L.htm" TargetMode="External"/><Relationship Id="rId20" Type="http://schemas.openxmlformats.org/officeDocument/2006/relationships/hyperlink" Target="http://photo.tlw.cn/7/JPEG/Vol_117/EV032_L.htm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hoto.tlw.cn/7/JPEG/Vol_126/FE088_L.htm" TargetMode="External"/><Relationship Id="rId11" Type="http://schemas.openxmlformats.org/officeDocument/2006/relationships/image" Target="../media/image13.jpeg"/><Relationship Id="rId5" Type="http://schemas.openxmlformats.org/officeDocument/2006/relationships/image" Target="../media/image11.jpeg"/><Relationship Id="rId15" Type="http://schemas.openxmlformats.org/officeDocument/2006/relationships/image" Target="../media/image3.jpeg"/><Relationship Id="rId10" Type="http://schemas.openxmlformats.org/officeDocument/2006/relationships/hyperlink" Target="http://photo.tlw.cn/5/JPEG640/087/151_200/DP172_L.htm" TargetMode="External"/><Relationship Id="rId19" Type="http://schemas.openxmlformats.org/officeDocument/2006/relationships/image" Target="../media/image6.jpeg"/><Relationship Id="rId4" Type="http://schemas.openxmlformats.org/officeDocument/2006/relationships/image" Target="../media/image10.jpeg"/><Relationship Id="rId9" Type="http://schemas.openxmlformats.org/officeDocument/2006/relationships/image" Target="../media/image2.jpeg"/><Relationship Id="rId14" Type="http://schemas.openxmlformats.org/officeDocument/2006/relationships/hyperlink" Target="http://photo.tlw.cn/2/JPEG640/033/001_050/AH016_L.htm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photo.tlw.cn/7/JPEG/Vol_113/ER004_L.htm" TargetMode="External"/><Relationship Id="rId13" Type="http://schemas.openxmlformats.org/officeDocument/2006/relationships/image" Target="../media/image14.jpeg"/><Relationship Id="rId18" Type="http://schemas.openxmlformats.org/officeDocument/2006/relationships/hyperlink" Target="http://photo.tlw.cn/5/JPEG640/087/151_200/DP151_L.htm" TargetMode="External"/><Relationship Id="rId3" Type="http://schemas.openxmlformats.org/officeDocument/2006/relationships/image" Target="../media/image9.jpeg"/><Relationship Id="rId21" Type="http://schemas.openxmlformats.org/officeDocument/2006/relationships/image" Target="../media/image4.jpeg"/><Relationship Id="rId7" Type="http://schemas.openxmlformats.org/officeDocument/2006/relationships/image" Target="../media/image12.jpeg"/><Relationship Id="rId12" Type="http://schemas.openxmlformats.org/officeDocument/2006/relationships/hyperlink" Target="http://photo.tlw.cn/5/JPEG640/097/001_050/DZ006_L.htm" TargetMode="External"/><Relationship Id="rId17" Type="http://schemas.openxmlformats.org/officeDocument/2006/relationships/image" Target="../media/image5.jpeg"/><Relationship Id="rId2" Type="http://schemas.openxmlformats.org/officeDocument/2006/relationships/hyperlink" Target="http://photo.tlw.cn/7/JPEG/Vol_117/EV163_L.htm" TargetMode="External"/><Relationship Id="rId16" Type="http://schemas.openxmlformats.org/officeDocument/2006/relationships/hyperlink" Target="http://photo.tlw.cn/7/JPEG/Vol_113/ER147_L.htm" TargetMode="External"/><Relationship Id="rId20" Type="http://schemas.openxmlformats.org/officeDocument/2006/relationships/hyperlink" Target="http://photo.tlw.cn/7/JPEG/Vol_117/EV032_L.htm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photo.tlw.cn/7/JPEG/Vol_126/FE088_L.htm" TargetMode="External"/><Relationship Id="rId11" Type="http://schemas.openxmlformats.org/officeDocument/2006/relationships/image" Target="../media/image13.jpeg"/><Relationship Id="rId5" Type="http://schemas.openxmlformats.org/officeDocument/2006/relationships/image" Target="../media/image11.jpeg"/><Relationship Id="rId15" Type="http://schemas.openxmlformats.org/officeDocument/2006/relationships/image" Target="../media/image3.jpeg"/><Relationship Id="rId10" Type="http://schemas.openxmlformats.org/officeDocument/2006/relationships/hyperlink" Target="http://photo.tlw.cn/5/JPEG640/087/151_200/DP172_L.htm" TargetMode="External"/><Relationship Id="rId19" Type="http://schemas.openxmlformats.org/officeDocument/2006/relationships/image" Target="../media/image6.jpeg"/><Relationship Id="rId4" Type="http://schemas.openxmlformats.org/officeDocument/2006/relationships/image" Target="../media/image10.jpeg"/><Relationship Id="rId9" Type="http://schemas.openxmlformats.org/officeDocument/2006/relationships/image" Target="../media/image2.jpeg"/><Relationship Id="rId14" Type="http://schemas.openxmlformats.org/officeDocument/2006/relationships/hyperlink" Target="http://photo.tlw.cn/2/JPEG640/033/001_050/AH016_L.htm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V163_T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45125"/>
            <a:ext cx="8636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上标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CAS_logo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-26988"/>
            <a:ext cx="3059112" cy="93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FE088_T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5437188"/>
            <a:ext cx="165735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ER004_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5437188"/>
            <a:ext cx="8651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P172_T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437188"/>
            <a:ext cx="8636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Z006_T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5437188"/>
            <a:ext cx="8636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H016_T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437188"/>
            <a:ext cx="15113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ER147_T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437188"/>
            <a:ext cx="86518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DP151_T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437188"/>
            <a:ext cx="8636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EV032_T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5437188"/>
            <a:ext cx="8636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6570663"/>
            <a:ext cx="9144000" cy="2873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BCD4E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0"/>
          <p:cNvSpPr>
            <a:spLocks noChangeArrowheads="1"/>
          </p:cNvSpPr>
          <p:nvPr/>
        </p:nvSpPr>
        <p:spPr bwMode="auto">
          <a:xfrm>
            <a:off x="1187450" y="979488"/>
            <a:ext cx="7956550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0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22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40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100" y="228600"/>
            <a:ext cx="8534400" cy="7159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295400"/>
            <a:ext cx="4229100" cy="5181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295400"/>
            <a:ext cx="4229100" cy="5181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47700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C86CC-5B40-4A5C-BD12-1956854D566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2988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/>
          <p:cNvGrpSpPr>
            <a:grpSpLocks/>
          </p:cNvGrpSpPr>
          <p:nvPr/>
        </p:nvGrpSpPr>
        <p:grpSpPr bwMode="auto">
          <a:xfrm>
            <a:off x="0" y="-26988"/>
            <a:ext cx="9144000" cy="6884988"/>
            <a:chOff x="0" y="-17"/>
            <a:chExt cx="5760" cy="4337"/>
          </a:xfrm>
        </p:grpSpPr>
        <p:pic>
          <p:nvPicPr>
            <p:cNvPr id="3" name="Picture 1" descr="EV163_T">
              <a:hlinkClick r:id="rId2"/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30"/>
              <a:ext cx="544" cy="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 descr="上标题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"/>
              <a:ext cx="5760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 descr="CAS_logo"/>
            <p:cNvPicPr>
              <a:picLocks noChangeAspect="1" noChangeArrowheads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" y="-17"/>
              <a:ext cx="1927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 descr="FE088_T">
              <a:hlinkClick r:id="rId6"/>
            </p:cNvPr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3425"/>
              <a:ext cx="1044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 descr="ER004_T">
              <a:hlinkClick r:id="rId8"/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" y="3425"/>
              <a:ext cx="545" cy="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 descr="DP172_T">
              <a:hlinkClick r:id="rId10"/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" y="3425"/>
              <a:ext cx="54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 descr="DZ006_T">
              <a:hlinkClick r:id="rId12"/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" y="3425"/>
              <a:ext cx="54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 descr="AH016_T">
              <a:hlinkClick r:id="rId14"/>
            </p:cNvPr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3425"/>
              <a:ext cx="952" cy="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9" descr="ER147_T">
              <a:hlinkClick r:id="rId16"/>
            </p:cNvPr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3425"/>
              <a:ext cx="545" cy="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 descr="DP151_T">
              <a:hlinkClick r:id="rId18"/>
            </p:cNvPr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3425"/>
              <a:ext cx="54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" descr="EV032_T">
              <a:hlinkClick r:id="rId20"/>
            </p:cNvPr>
            <p:cNvPicPr>
              <a:picLocks noChangeAspect="1" noChangeArrowheads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" y="3425"/>
              <a:ext cx="54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0" y="4139"/>
              <a:ext cx="5760" cy="181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BCD4E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" name="Rectangle 0"/>
          <p:cNvSpPr>
            <a:spLocks noChangeArrowheads="1"/>
          </p:cNvSpPr>
          <p:nvPr/>
        </p:nvSpPr>
        <p:spPr bwMode="auto">
          <a:xfrm>
            <a:off x="1187450" y="979488"/>
            <a:ext cx="7956550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4172"/>
      </p:ext>
    </p:extLst>
  </p:cSld>
  <p:clrMapOvr>
    <a:masterClrMapping/>
  </p:clrMapOvr>
  <p:transition>
    <p:pull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488637"/>
      </p:ext>
    </p:extLst>
  </p:cSld>
  <p:clrMapOvr>
    <a:masterClrMapping/>
  </p:clrMapOvr>
  <p:transition>
    <p:pull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5593645"/>
      </p:ext>
    </p:extLst>
  </p:cSld>
  <p:clrMapOvr>
    <a:masterClrMapping/>
  </p:clrMapOvr>
  <p:transition>
    <p:pull dir="r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172781"/>
      </p:ext>
    </p:extLst>
  </p:cSld>
  <p:clrMapOvr>
    <a:masterClrMapping/>
  </p:clrMapOvr>
  <p:transition>
    <p:pull dir="r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575392"/>
      </p:ext>
    </p:extLst>
  </p:cSld>
  <p:clrMapOvr>
    <a:masterClrMapping/>
  </p:clrMapOvr>
  <p:transition>
    <p:pull dir="r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67603"/>
      </p:ext>
    </p:extLst>
  </p:cSld>
  <p:clrMapOvr>
    <a:masterClrMapping/>
  </p:clrMapOvr>
  <p:transition>
    <p:pull dir="r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640527"/>
      </p:ext>
    </p:extLst>
  </p:cSld>
  <p:clrMapOvr>
    <a:masterClrMapping/>
  </p:clrMapOvr>
  <p:transition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792088"/>
          </a:xfrm>
          <a:prstGeom prst="rect">
            <a:avLst/>
          </a:prstGeom>
        </p:spPr>
        <p:txBody>
          <a:bodyPr/>
          <a:lstStyle>
            <a:lvl1pPr>
              <a:defRPr sz="40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69371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baseline="0">
                <a:latin typeface="Times New Roman" pitchFamily="18" charset="0"/>
                <a:ea typeface="+mj-ea"/>
              </a:defRPr>
            </a:lvl1pPr>
            <a:lvl2pPr>
              <a:lnSpc>
                <a:spcPct val="110000"/>
              </a:lnSpc>
              <a:defRPr baseline="0">
                <a:latin typeface="Times New Roman" pitchFamily="18" charset="0"/>
                <a:ea typeface="+mj-ea"/>
              </a:defRPr>
            </a:lvl2pPr>
            <a:lvl3pPr>
              <a:lnSpc>
                <a:spcPct val="110000"/>
              </a:lnSpc>
              <a:defRPr baseline="0">
                <a:latin typeface="Times New Roman" pitchFamily="18" charset="0"/>
                <a:ea typeface="+mj-ea"/>
              </a:defRPr>
            </a:lvl3pPr>
            <a:lvl4pPr>
              <a:lnSpc>
                <a:spcPct val="110000"/>
              </a:lnSpc>
              <a:defRPr baseline="0">
                <a:latin typeface="Times New Roman" pitchFamily="18" charset="0"/>
                <a:ea typeface="+mj-ea"/>
              </a:defRPr>
            </a:lvl4pPr>
            <a:lvl5pPr>
              <a:lnSpc>
                <a:spcPct val="110000"/>
              </a:lnSpc>
              <a:defRPr baseline="0">
                <a:latin typeface="Times New Roman" pitchFamily="18" charset="0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16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9042227"/>
      </p:ext>
    </p:extLst>
  </p:cSld>
  <p:clrMapOvr>
    <a:masterClrMapping/>
  </p:clrMapOvr>
  <p:transition>
    <p:pull dir="r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14668222"/>
      </p:ext>
    </p:extLst>
  </p:cSld>
  <p:clrMapOvr>
    <a:masterClrMapping/>
  </p:clrMapOvr>
  <p:transition>
    <p:pull dir="r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41520"/>
      </p:ext>
    </p:extLst>
  </p:cSld>
  <p:clrMapOvr>
    <a:masterClrMapping/>
  </p:clrMapOvr>
  <p:transition>
    <p:pull dir="r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23869"/>
      </p:ext>
    </p:extLst>
  </p:cSld>
  <p:clrMapOvr>
    <a:masterClrMapping/>
  </p:clrMapOvr>
  <p:transition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2636912"/>
            <a:ext cx="7772400" cy="1362075"/>
          </a:xfrm>
          <a:prstGeom prst="rect">
            <a:avLst/>
          </a:prstGeom>
        </p:spPr>
        <p:txBody>
          <a:bodyPr anchor="t"/>
          <a:lstStyle>
            <a:lvl1pPr algn="ctr">
              <a:defRPr sz="4800" b="1" cap="all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28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4038600" cy="42813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44824"/>
            <a:ext cx="4038600" cy="42813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15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44824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484586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844824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484586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11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302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978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2.jpeg"/><Relationship Id="rId26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photo.tlw.cn/7/JPEG/Vol_117/EV032_L.htm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photo.tlw.cn/7/JPEG/Vol_113/ER004_L.htm" TargetMode="External"/><Relationship Id="rId25" Type="http://schemas.openxmlformats.org/officeDocument/2006/relationships/hyperlink" Target="http://photo.tlw.cn/5/JPEG640/087/151_200/DP151_L.htm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jpeg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23" Type="http://schemas.openxmlformats.org/officeDocument/2006/relationships/hyperlink" Target="http://photo.tlw.cn/7/JPEG/Vol_113/ER147_L.htm" TargetMode="External"/><Relationship Id="rId28" Type="http://schemas.openxmlformats.org/officeDocument/2006/relationships/image" Target="../media/image8.jpeg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://photo.tlw.cn/2/JPEG640/033/001_050/AH016_L.htm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Relationship Id="rId22" Type="http://schemas.openxmlformats.org/officeDocument/2006/relationships/image" Target="../media/image4.jpeg"/><Relationship Id="rId27" Type="http://schemas.openxmlformats.org/officeDocument/2006/relationships/image" Target="../media/image7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vmlDrawing" Target="../drawings/vmlDrawing2.vml"/><Relationship Id="rId18" Type="http://schemas.openxmlformats.org/officeDocument/2006/relationships/hyperlink" Target="http://photo.tlw.cn/2/JPEG640/033/001_050/AH016_L.htm" TargetMode="External"/><Relationship Id="rId26" Type="http://schemas.openxmlformats.org/officeDocument/2006/relationships/image" Target="../media/image7.jpeg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4.jpeg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image" Target="../media/image2.jpeg"/><Relationship Id="rId25" Type="http://schemas.openxmlformats.org/officeDocument/2006/relationships/image" Target="../media/image6.jpeg"/><Relationship Id="rId2" Type="http://schemas.openxmlformats.org/officeDocument/2006/relationships/slideLayout" Target="../slideLayouts/slideLayout14.xml"/><Relationship Id="rId16" Type="http://schemas.openxmlformats.org/officeDocument/2006/relationships/hyperlink" Target="http://photo.tlw.cn/7/JPEG/Vol_113/ER004_L.htm" TargetMode="External"/><Relationship Id="rId20" Type="http://schemas.openxmlformats.org/officeDocument/2006/relationships/hyperlink" Target="http://photo.tlw.cn/7/JPEG/Vol_117/EV032_L.htm" TargetMode="Externa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hyperlink" Target="http://photo.tlw.cn/5/JPEG640/087/151_200/DP151_L.htm" TargetMode="Externa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23" Type="http://schemas.openxmlformats.org/officeDocument/2006/relationships/image" Target="../media/image5.jpeg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oleObject" Target="../embeddings/oleObject2.bin"/><Relationship Id="rId22" Type="http://schemas.openxmlformats.org/officeDocument/2006/relationships/hyperlink" Target="http://photo.tlw.cn/7/JPEG/Vol_113/ER147_L.htm" TargetMode="External"/><Relationship Id="rId27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8"/>
          <p:cNvSpPr>
            <a:spLocks noChangeArrowheads="1"/>
          </p:cNvSpPr>
          <p:nvPr/>
        </p:nvSpPr>
        <p:spPr bwMode="auto">
          <a:xfrm>
            <a:off x="2122488" y="0"/>
            <a:ext cx="3241675" cy="539750"/>
          </a:xfrm>
          <a:prstGeom prst="rect">
            <a:avLst/>
          </a:prstGeom>
          <a:gradFill rotWithShape="1">
            <a:gsLst>
              <a:gs pos="0">
                <a:srgbClr val="FFFFFF">
                  <a:alpha val="48000"/>
                </a:srgbClr>
              </a:gs>
              <a:gs pos="100000">
                <a:srgbClr val="0066FF">
                  <a:alpha val="75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chemeClr val="accent2"/>
              </a:solidFill>
              <a:latin typeface="华文隶书" pitchFamily="2" charset="-122"/>
              <a:ea typeface="华文隶书" pitchFamily="2" charset="-122"/>
            </a:endParaRPr>
          </a:p>
        </p:txBody>
      </p:sp>
      <p:graphicFrame>
        <p:nvGraphicFramePr>
          <p:cNvPr id="1027" name="Object 39"/>
          <p:cNvGraphicFramePr>
            <a:graphicFrameLocks noChangeAspect="1"/>
          </p:cNvGraphicFramePr>
          <p:nvPr/>
        </p:nvGraphicFramePr>
        <p:xfrm>
          <a:off x="144463" y="66675"/>
          <a:ext cx="19812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" name="Image" r:id="rId15" imgW="11881398" imgH="3303918" progId="">
                  <p:embed/>
                </p:oleObj>
              </mc:Choice>
              <mc:Fallback>
                <p:oleObj name="Image" r:id="rId15" imgW="11881398" imgH="3303918" progId="">
                  <p:embed/>
                  <p:pic>
                    <p:nvPicPr>
                      <p:cNvPr id="0" name="Picture 3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66675"/>
                        <a:ext cx="19812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0333" name="Text Box 45"/>
          <p:cNvSpPr txBox="1">
            <a:spLocks noChangeArrowheads="1"/>
          </p:cNvSpPr>
          <p:nvPr/>
        </p:nvSpPr>
        <p:spPr bwMode="auto">
          <a:xfrm>
            <a:off x="323850" y="6538913"/>
            <a:ext cx="431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653BC012-0DAF-4B88-8AEA-275F58C3AAE7}" type="slidenum">
              <a:rPr kumimoji="0" lang="en-US" altLang="zh-CN" sz="1200">
                <a:solidFill>
                  <a:schemeClr val="accent2"/>
                </a:solidFill>
              </a:rPr>
              <a:pPr>
                <a:spcBef>
                  <a:spcPct val="50000"/>
                </a:spcBef>
              </a:pPr>
              <a:t>‹#›</a:t>
            </a:fld>
            <a:endParaRPr kumimoji="0" lang="en-US" altLang="zh-CN" sz="1200">
              <a:solidFill>
                <a:schemeClr val="accent2"/>
              </a:solidFill>
            </a:endParaRPr>
          </a:p>
        </p:txBody>
      </p:sp>
      <p:pic>
        <p:nvPicPr>
          <p:cNvPr id="1030" name="Picture 46" descr="ER004_T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0"/>
            <a:ext cx="4048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47" descr="AH016_T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0"/>
            <a:ext cx="7191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48" descr="EV032_T">
            <a:hlinkClick r:id="rId21"/>
          </p:cNvPr>
          <p:cNvPicPr preferRelativeResize="0"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0"/>
            <a:ext cx="4111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1" descr="ER147_T">
            <a:hlinkClick r:id="rId23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0"/>
            <a:ext cx="4048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52" descr="DP151_T">
            <a:hlinkClick r:id="rId25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0"/>
            <a:ext cx="4048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031" descr="gseabor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0"/>
            <a:ext cx="7191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032" descr="optics1"/>
          <p:cNvPicPr preferRelativeResize="0"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8" y="0"/>
            <a:ext cx="906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41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8"/>
          <p:cNvSpPr>
            <a:spLocks noChangeArrowheads="1"/>
          </p:cNvSpPr>
          <p:nvPr/>
        </p:nvSpPr>
        <p:spPr bwMode="auto">
          <a:xfrm>
            <a:off x="2122488" y="0"/>
            <a:ext cx="3241675" cy="539750"/>
          </a:xfrm>
          <a:prstGeom prst="rect">
            <a:avLst/>
          </a:prstGeom>
          <a:gradFill rotWithShape="1">
            <a:gsLst>
              <a:gs pos="0">
                <a:srgbClr val="FFFFFF">
                  <a:alpha val="48000"/>
                </a:srgbClr>
              </a:gs>
              <a:gs pos="100000">
                <a:srgbClr val="0066FF">
                  <a:alpha val="75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3333CC"/>
              </a:solidFill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4099" name="Group 4"/>
          <p:cNvGrpSpPr>
            <a:grpSpLocks/>
          </p:cNvGrpSpPr>
          <p:nvPr/>
        </p:nvGrpSpPr>
        <p:grpSpPr bwMode="auto">
          <a:xfrm>
            <a:off x="468313" y="1916113"/>
            <a:ext cx="8458200" cy="4572000"/>
            <a:chOff x="144" y="480"/>
            <a:chExt cx="5424" cy="3840"/>
          </a:xfrm>
        </p:grpSpPr>
        <p:sp>
          <p:nvSpPr>
            <p:cNvPr id="4110" name="Rectangle 5"/>
            <p:cNvSpPr>
              <a:spLocks noChangeArrowheads="1"/>
            </p:cNvSpPr>
            <p:nvPr/>
          </p:nvSpPr>
          <p:spPr bwMode="auto">
            <a:xfrm>
              <a:off x="5520" y="480"/>
              <a:ext cx="48" cy="38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1" name="Rectangle 6"/>
            <p:cNvSpPr>
              <a:spLocks noChangeArrowheads="1"/>
            </p:cNvSpPr>
            <p:nvPr/>
          </p:nvSpPr>
          <p:spPr bwMode="auto">
            <a:xfrm>
              <a:off x="5328" y="768"/>
              <a:ext cx="48" cy="355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2" name="Rectangle 7"/>
            <p:cNvSpPr>
              <a:spLocks noChangeArrowheads="1"/>
            </p:cNvSpPr>
            <p:nvPr/>
          </p:nvSpPr>
          <p:spPr bwMode="auto">
            <a:xfrm>
              <a:off x="5136" y="1056"/>
              <a:ext cx="48" cy="32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3" name="Rectangle 8"/>
            <p:cNvSpPr>
              <a:spLocks noChangeArrowheads="1"/>
            </p:cNvSpPr>
            <p:nvPr/>
          </p:nvSpPr>
          <p:spPr bwMode="auto">
            <a:xfrm>
              <a:off x="4944" y="1296"/>
              <a:ext cx="48" cy="302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4" name="Rectangle 9"/>
            <p:cNvSpPr>
              <a:spLocks noChangeArrowheads="1"/>
            </p:cNvSpPr>
            <p:nvPr/>
          </p:nvSpPr>
          <p:spPr bwMode="auto">
            <a:xfrm>
              <a:off x="4752" y="1536"/>
              <a:ext cx="54" cy="278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5" name="Rectangle 10"/>
            <p:cNvSpPr>
              <a:spLocks noChangeArrowheads="1"/>
            </p:cNvSpPr>
            <p:nvPr/>
          </p:nvSpPr>
          <p:spPr bwMode="auto">
            <a:xfrm>
              <a:off x="4560" y="1584"/>
              <a:ext cx="48" cy="27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6" name="Rectangle 11"/>
            <p:cNvSpPr>
              <a:spLocks noChangeArrowheads="1"/>
            </p:cNvSpPr>
            <p:nvPr/>
          </p:nvSpPr>
          <p:spPr bwMode="auto">
            <a:xfrm>
              <a:off x="4368" y="1680"/>
              <a:ext cx="48" cy="26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7" name="Rectangle 12"/>
            <p:cNvSpPr>
              <a:spLocks noChangeArrowheads="1"/>
            </p:cNvSpPr>
            <p:nvPr/>
          </p:nvSpPr>
          <p:spPr bwMode="auto">
            <a:xfrm>
              <a:off x="4176" y="1920"/>
              <a:ext cx="48" cy="24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8" name="Rectangle 13"/>
            <p:cNvSpPr>
              <a:spLocks noChangeArrowheads="1"/>
            </p:cNvSpPr>
            <p:nvPr/>
          </p:nvSpPr>
          <p:spPr bwMode="auto">
            <a:xfrm>
              <a:off x="3984" y="2112"/>
              <a:ext cx="48" cy="220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19" name="Rectangle 14"/>
            <p:cNvSpPr>
              <a:spLocks noChangeArrowheads="1"/>
            </p:cNvSpPr>
            <p:nvPr/>
          </p:nvSpPr>
          <p:spPr bwMode="auto">
            <a:xfrm>
              <a:off x="3792" y="2256"/>
              <a:ext cx="53" cy="206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0" name="Rectangle 15"/>
            <p:cNvSpPr>
              <a:spLocks noChangeArrowheads="1"/>
            </p:cNvSpPr>
            <p:nvPr/>
          </p:nvSpPr>
          <p:spPr bwMode="auto">
            <a:xfrm>
              <a:off x="3600" y="2448"/>
              <a:ext cx="48" cy="18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1" name="Rectangle 16"/>
            <p:cNvSpPr>
              <a:spLocks noChangeArrowheads="1"/>
            </p:cNvSpPr>
            <p:nvPr/>
          </p:nvSpPr>
          <p:spPr bwMode="auto">
            <a:xfrm>
              <a:off x="3408" y="2592"/>
              <a:ext cx="48" cy="172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2" name="Rectangle 17"/>
            <p:cNvSpPr>
              <a:spLocks noChangeArrowheads="1"/>
            </p:cNvSpPr>
            <p:nvPr/>
          </p:nvSpPr>
          <p:spPr bwMode="auto">
            <a:xfrm>
              <a:off x="3216" y="2736"/>
              <a:ext cx="48" cy="158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3" name="Rectangle 18"/>
            <p:cNvSpPr>
              <a:spLocks noChangeArrowheads="1"/>
            </p:cNvSpPr>
            <p:nvPr/>
          </p:nvSpPr>
          <p:spPr bwMode="auto">
            <a:xfrm>
              <a:off x="3024" y="2880"/>
              <a:ext cx="48" cy="14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4" name="Rectangle 19"/>
            <p:cNvSpPr>
              <a:spLocks noChangeArrowheads="1"/>
            </p:cNvSpPr>
            <p:nvPr/>
          </p:nvSpPr>
          <p:spPr bwMode="auto">
            <a:xfrm>
              <a:off x="2832" y="2976"/>
              <a:ext cx="53" cy="134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5" name="Rectangle 20"/>
            <p:cNvSpPr>
              <a:spLocks noChangeArrowheads="1"/>
            </p:cNvSpPr>
            <p:nvPr/>
          </p:nvSpPr>
          <p:spPr bwMode="auto">
            <a:xfrm>
              <a:off x="2640" y="3072"/>
              <a:ext cx="48" cy="124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6" name="Rectangle 21"/>
            <p:cNvSpPr>
              <a:spLocks noChangeArrowheads="1"/>
            </p:cNvSpPr>
            <p:nvPr/>
          </p:nvSpPr>
          <p:spPr bwMode="auto">
            <a:xfrm>
              <a:off x="2448" y="3168"/>
              <a:ext cx="48" cy="115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7" name="Rectangle 22"/>
            <p:cNvSpPr>
              <a:spLocks noChangeArrowheads="1"/>
            </p:cNvSpPr>
            <p:nvPr/>
          </p:nvSpPr>
          <p:spPr bwMode="auto">
            <a:xfrm>
              <a:off x="2256" y="3264"/>
              <a:ext cx="48" cy="105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8" name="Rectangle 23"/>
            <p:cNvSpPr>
              <a:spLocks noChangeArrowheads="1"/>
            </p:cNvSpPr>
            <p:nvPr/>
          </p:nvSpPr>
          <p:spPr bwMode="auto">
            <a:xfrm>
              <a:off x="2064" y="3360"/>
              <a:ext cx="48" cy="96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29" name="Rectangle 24"/>
            <p:cNvSpPr>
              <a:spLocks noChangeArrowheads="1"/>
            </p:cNvSpPr>
            <p:nvPr/>
          </p:nvSpPr>
          <p:spPr bwMode="auto">
            <a:xfrm>
              <a:off x="1872" y="3408"/>
              <a:ext cx="52" cy="91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0" name="Rectangle 25"/>
            <p:cNvSpPr>
              <a:spLocks noChangeArrowheads="1"/>
            </p:cNvSpPr>
            <p:nvPr/>
          </p:nvSpPr>
          <p:spPr bwMode="auto">
            <a:xfrm>
              <a:off x="1680" y="3504"/>
              <a:ext cx="48" cy="81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1" name="Rectangle 26"/>
            <p:cNvSpPr>
              <a:spLocks noChangeArrowheads="1"/>
            </p:cNvSpPr>
            <p:nvPr/>
          </p:nvSpPr>
          <p:spPr bwMode="auto">
            <a:xfrm>
              <a:off x="1488" y="3600"/>
              <a:ext cx="48" cy="7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2" name="Rectangle 27"/>
            <p:cNvSpPr>
              <a:spLocks noChangeArrowheads="1"/>
            </p:cNvSpPr>
            <p:nvPr/>
          </p:nvSpPr>
          <p:spPr bwMode="auto">
            <a:xfrm>
              <a:off x="1296" y="3648"/>
              <a:ext cx="48" cy="6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3" name="Rectangle 28"/>
            <p:cNvSpPr>
              <a:spLocks noChangeArrowheads="1"/>
            </p:cNvSpPr>
            <p:nvPr/>
          </p:nvSpPr>
          <p:spPr bwMode="auto">
            <a:xfrm>
              <a:off x="1104" y="3744"/>
              <a:ext cx="48" cy="5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4" name="Rectangle 29"/>
            <p:cNvSpPr>
              <a:spLocks noChangeArrowheads="1"/>
            </p:cNvSpPr>
            <p:nvPr/>
          </p:nvSpPr>
          <p:spPr bwMode="auto">
            <a:xfrm>
              <a:off x="912" y="3744"/>
              <a:ext cx="52" cy="5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5" name="Rectangle 30"/>
            <p:cNvSpPr>
              <a:spLocks noChangeArrowheads="1"/>
            </p:cNvSpPr>
            <p:nvPr/>
          </p:nvSpPr>
          <p:spPr bwMode="auto">
            <a:xfrm>
              <a:off x="720" y="3792"/>
              <a:ext cx="48" cy="52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6" name="Rectangle 31"/>
            <p:cNvSpPr>
              <a:spLocks noChangeArrowheads="1"/>
            </p:cNvSpPr>
            <p:nvPr/>
          </p:nvSpPr>
          <p:spPr bwMode="auto">
            <a:xfrm flipH="1">
              <a:off x="528" y="3840"/>
              <a:ext cx="48" cy="47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37" name="Rectangle 32"/>
            <p:cNvSpPr>
              <a:spLocks noChangeArrowheads="1"/>
            </p:cNvSpPr>
            <p:nvPr/>
          </p:nvSpPr>
          <p:spPr bwMode="auto">
            <a:xfrm flipH="1">
              <a:off x="336" y="3888"/>
              <a:ext cx="48" cy="42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0321" name="Rectangle 33"/>
            <p:cNvSpPr>
              <a:spLocks noChangeArrowheads="1"/>
            </p:cNvSpPr>
            <p:nvPr/>
          </p:nvSpPr>
          <p:spPr bwMode="auto">
            <a:xfrm flipH="1">
              <a:off x="144" y="3888"/>
              <a:ext cx="48" cy="428"/>
            </a:xfrm>
            <a:prstGeom prst="rect">
              <a:avLst/>
            </a:prstGeom>
            <a:gradFill rotWithShape="0">
              <a:gsLst>
                <a:gs pos="0">
                  <a:srgbClr val="CCECFF">
                    <a:gamma/>
                    <a:tint val="0"/>
                    <a:invGamma/>
                  </a:srgbClr>
                </a:gs>
                <a:gs pos="100000">
                  <a:srgbClr val="CCEC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aphicFrame>
        <p:nvGraphicFramePr>
          <p:cNvPr id="4100" name="Object 39"/>
          <p:cNvGraphicFramePr>
            <a:graphicFrameLocks noChangeAspect="1"/>
          </p:cNvGraphicFramePr>
          <p:nvPr/>
        </p:nvGraphicFramePr>
        <p:xfrm>
          <a:off x="144463" y="66675"/>
          <a:ext cx="19812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3" name="Image" r:id="rId14" imgW="11881398" imgH="3303918" progId="">
                  <p:embed/>
                </p:oleObj>
              </mc:Choice>
              <mc:Fallback>
                <p:oleObj name="Image" r:id="rId14" imgW="11881398" imgH="3303918" progId="">
                  <p:embed/>
                  <p:pic>
                    <p:nvPicPr>
                      <p:cNvPr id="0" name="Picture 3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66675"/>
                        <a:ext cx="19812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Line 42"/>
          <p:cNvSpPr>
            <a:spLocks noChangeShapeType="1"/>
          </p:cNvSpPr>
          <p:nvPr/>
        </p:nvSpPr>
        <p:spPr bwMode="auto">
          <a:xfrm>
            <a:off x="323850" y="6524625"/>
            <a:ext cx="8640763" cy="0"/>
          </a:xfrm>
          <a:prstGeom prst="line">
            <a:avLst/>
          </a:prstGeom>
          <a:noFill/>
          <a:ln w="38100">
            <a:pattFill prst="smCheck">
              <a:fgClr>
                <a:srgbClr val="FF3300"/>
              </a:fgClr>
              <a:bgClr>
                <a:srgbClr val="FFFF00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0333" name="Text Box 45"/>
          <p:cNvSpPr txBox="1">
            <a:spLocks noChangeArrowheads="1"/>
          </p:cNvSpPr>
          <p:nvPr/>
        </p:nvSpPr>
        <p:spPr bwMode="auto">
          <a:xfrm>
            <a:off x="323850" y="6538913"/>
            <a:ext cx="431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DE72B69E-8D9B-4CB0-A286-49924ECBB2B9}" type="slidenum">
              <a:rPr kumimoji="0" lang="en-US" altLang="zh-CN" sz="1200">
                <a:solidFill>
                  <a:srgbClr val="3333CC"/>
                </a:solidFill>
              </a:rPr>
              <a:pPr>
                <a:spcBef>
                  <a:spcPct val="50000"/>
                </a:spcBef>
              </a:pPr>
              <a:t>‹#›</a:t>
            </a:fld>
            <a:endParaRPr kumimoji="0" lang="en-US" altLang="zh-CN" sz="1200">
              <a:solidFill>
                <a:srgbClr val="3333CC"/>
              </a:solidFill>
            </a:endParaRPr>
          </a:p>
        </p:txBody>
      </p:sp>
      <p:pic>
        <p:nvPicPr>
          <p:cNvPr id="4103" name="Picture 46" descr="ER004_T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0"/>
            <a:ext cx="4048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47" descr="AH016_T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0"/>
            <a:ext cx="7191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48" descr="EV032_T">
            <a:hlinkClick r:id="rId20"/>
          </p:cNvPr>
          <p:cNvPicPr preferRelativeResize="0"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0"/>
            <a:ext cx="4111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51" descr="ER147_T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0"/>
            <a:ext cx="4048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52" descr="DP151_T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0"/>
            <a:ext cx="4048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031" descr="gseabor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0"/>
            <a:ext cx="7191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032" descr="optics1"/>
          <p:cNvPicPr preferRelativeResize="0"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8" y="0"/>
            <a:ext cx="9064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transition>
    <p:pull dir="ru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8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hyperlink" Target="http://images.google.com/imgres?imgurl=www.dscc.dla.mil/images/c/uveprom.gif&amp;imgrefurl=http://www.dscc.dla.mil/programs/promrom/&amp;h=75&amp;w=100&amp;prev=/images?q=UVEPROM&amp;svnum=10&amp;hl=zh-CN&amp;lr=&amp;ie=UTF-8&amp;oe=UTF-8&amp;sa=N" TargetMode="Externa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8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69.wmf"/><Relationship Id="rId3" Type="http://schemas.openxmlformats.org/officeDocument/2006/relationships/image" Target="../media/image73.pn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67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20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76.wmf"/><Relationship Id="rId4" Type="http://schemas.openxmlformats.org/officeDocument/2006/relationships/image" Target="../media/image73.png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7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21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89.w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9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94.emf"/><Relationship Id="rId4" Type="http://schemas.openxmlformats.org/officeDocument/2006/relationships/oleObject" Target="../embeddings/oleObject26.bin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9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98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99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0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457200" y="1700808"/>
            <a:ext cx="8229600" cy="144016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9600" dirty="0" smtClean="0">
                <a:solidFill>
                  <a:srgbClr val="0070C0"/>
                </a:solidFill>
              </a:rPr>
              <a:t>数字电路</a:t>
            </a:r>
            <a:endParaRPr lang="zh-CN" altLang="en-US" sz="9600" dirty="0">
              <a:solidFill>
                <a:srgbClr val="0070C0"/>
              </a:solidFill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67544" y="3717032"/>
            <a:ext cx="8229600" cy="136815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smtClean="0">
                <a:solidFill>
                  <a:schemeClr val="tx1"/>
                </a:solidFill>
              </a:rPr>
              <a:t>中国科学院计算技术研究所</a:t>
            </a:r>
            <a:endParaRPr lang="en-US" altLang="zh-CN" sz="28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掩膜只读存储器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电路结构</a:t>
            </a:r>
            <a:endParaRPr lang="en-US" altLang="zh-CN" dirty="0" smtClean="0"/>
          </a:p>
          <a:p>
            <a:pPr lvl="2"/>
            <a:r>
              <a:rPr lang="zh-CN" altLang="en-US" b="1" dirty="0"/>
              <a:t>存储矩阵</a:t>
            </a:r>
            <a:r>
              <a:rPr lang="zh-CN" altLang="en-US" dirty="0" smtClean="0"/>
              <a:t>：由</a:t>
            </a:r>
            <a:r>
              <a:rPr lang="zh-CN" altLang="en-US" dirty="0"/>
              <a:t>许多存储单元排列而成。存储单元可以是二极管、双极型三极管或</a:t>
            </a:r>
            <a:r>
              <a:rPr lang="en-US" altLang="zh-CN" dirty="0"/>
              <a:t>MOS</a:t>
            </a:r>
            <a:r>
              <a:rPr lang="zh-CN" altLang="en-US" dirty="0"/>
              <a:t>管，每个单元能存放</a:t>
            </a:r>
            <a:r>
              <a:rPr lang="en-US" altLang="zh-CN" dirty="0"/>
              <a:t>1</a:t>
            </a:r>
            <a:r>
              <a:rPr lang="zh-CN" altLang="en-US" dirty="0"/>
              <a:t>位二值代码（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1)</a:t>
            </a:r>
            <a:r>
              <a:rPr lang="zh-CN" altLang="en-US" dirty="0"/>
              <a:t>，而每一个或一组存储单元有一个相应的地址代码。</a:t>
            </a:r>
          </a:p>
          <a:p>
            <a:pPr lvl="2"/>
            <a:r>
              <a:rPr lang="zh-CN" altLang="en-US" b="1" dirty="0"/>
              <a:t>地址译码器</a:t>
            </a:r>
            <a:r>
              <a:rPr lang="zh-CN" altLang="en-US" dirty="0"/>
              <a:t>：将输入的地址代码译成相应的控制信号，利用这个控制信号从存储矩阵中将指定的单元选出，并把其中的数据送到输出</a:t>
            </a:r>
            <a:r>
              <a:rPr lang="zh-CN" altLang="en-US" dirty="0" smtClean="0"/>
              <a:t>缓冲器。</a:t>
            </a:r>
            <a:endParaRPr lang="en-US" altLang="zh-CN" dirty="0"/>
          </a:p>
          <a:p>
            <a:pPr lvl="2"/>
            <a:r>
              <a:rPr lang="zh-CN" altLang="en-US" b="1" dirty="0"/>
              <a:t>输出缓冲器</a:t>
            </a:r>
            <a:r>
              <a:rPr lang="zh-CN" altLang="en-US" dirty="0"/>
              <a:t>：提高存储器的带负载能力；实现对输出状态的三态控制，以便与系统的总线</a:t>
            </a:r>
            <a:r>
              <a:rPr lang="zh-CN" altLang="en-US" dirty="0" smtClean="0"/>
              <a:t>连接。</a:t>
            </a:r>
            <a:endParaRPr lang="en-US" altLang="zh-CN" dirty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1260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dirty="0" smtClean="0">
                <a:latin typeface="+mj-ea"/>
              </a:rPr>
              <a:t>解：</a:t>
            </a:r>
            <a:r>
              <a:rPr lang="zh-CN" altLang="en-US" dirty="0">
                <a:latin typeface="+mj-ea"/>
              </a:rPr>
              <a:t>其输出电压</a:t>
            </a:r>
            <a:r>
              <a:rPr lang="zh-CN" altLang="en-US" dirty="0" smtClean="0">
                <a:latin typeface="+mj-ea"/>
              </a:rPr>
              <a:t>波形图为</a:t>
            </a:r>
            <a:endParaRPr lang="en-US" altLang="zh-CN" dirty="0" smtClean="0"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8800"/>
            <a:ext cx="7164288" cy="437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5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457200" y="2420888"/>
            <a:ext cx="8229600" cy="1296144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zh-CN" altLang="en-US" sz="9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宋体" charset="0"/>
              </a:rPr>
              <a:t>谢谢</a:t>
            </a:r>
            <a:endParaRPr kumimoji="1" lang="zh-CN" altLang="en-US" sz="96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j-ea"/>
              <a:ea typeface="+mj-ea"/>
              <a:cs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1" y="1556792"/>
            <a:ext cx="3660410" cy="4569371"/>
          </a:xfrm>
        </p:spPr>
        <p:txBody>
          <a:bodyPr/>
          <a:lstStyle/>
          <a:p>
            <a:r>
              <a:rPr lang="zh-CN" altLang="en-US" dirty="0" smtClean="0">
                <a:latin typeface="+mj-ea"/>
              </a:rPr>
              <a:t>掩膜只读存储器</a:t>
            </a:r>
            <a:endParaRPr lang="en-US" altLang="zh-CN" dirty="0" smtClean="0">
              <a:latin typeface="+mj-ea"/>
            </a:endParaRPr>
          </a:p>
          <a:p>
            <a:pPr lvl="1"/>
            <a:r>
              <a:rPr lang="zh-CN" altLang="en-US" dirty="0" smtClean="0">
                <a:latin typeface="+mj-ea"/>
              </a:rPr>
              <a:t>电路结构</a:t>
            </a:r>
            <a:endParaRPr lang="en-US" altLang="zh-CN" dirty="0" smtClean="0">
              <a:latin typeface="+mj-ea"/>
            </a:endParaRPr>
          </a:p>
        </p:txBody>
      </p:sp>
      <p:pic>
        <p:nvPicPr>
          <p:cNvPr id="5" name="Picture 11" descr="7-2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64763"/>
            <a:ext cx="4303873" cy="505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pt6页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86" y="2789486"/>
            <a:ext cx="284103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 descr="ppt6页图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52181"/>
            <a:ext cx="3671887" cy="178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2569916" y="4077108"/>
            <a:ext cx="2182813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2540504" y="6093296"/>
            <a:ext cx="3154212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2591931" y="4077108"/>
            <a:ext cx="19126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“与”阵列</a:t>
            </a:r>
            <a:endParaRPr lang="zh-CN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2840123" y="6073279"/>
            <a:ext cx="19126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“或”阵列</a:t>
            </a:r>
            <a:endParaRPr lang="zh-CN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658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4330824" cy="4569371"/>
          </a:xfrm>
        </p:spPr>
        <p:txBody>
          <a:bodyPr/>
          <a:lstStyle/>
          <a:p>
            <a:r>
              <a:rPr lang="zh-CN" altLang="en-US" dirty="0" smtClean="0"/>
              <a:t>掩膜只读存储器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电路结构</a:t>
            </a:r>
            <a:endParaRPr lang="en-US" altLang="zh-CN" dirty="0" smtClean="0"/>
          </a:p>
          <a:p>
            <a:pPr lvl="2"/>
            <a:endParaRPr lang="en-US" altLang="zh-CN" sz="2000" dirty="0" smtClean="0"/>
          </a:p>
        </p:txBody>
      </p:sp>
      <p:pic>
        <p:nvPicPr>
          <p:cNvPr id="5" name="Picture 11" descr="7-2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2" y="2071678"/>
            <a:ext cx="3497438" cy="410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891341"/>
              </p:ext>
            </p:extLst>
          </p:nvPr>
        </p:nvGraphicFramePr>
        <p:xfrm>
          <a:off x="756816" y="3475060"/>
          <a:ext cx="3924300" cy="309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73" name="Visio" r:id="rId4" imgW="2514499" imgH="1686005" progId="Visio.Drawing.11">
                  <p:embed/>
                </p:oleObj>
              </mc:Choice>
              <mc:Fallback>
                <p:oleObj name="Visio" r:id="rId4" imgW="2514499" imgH="1686005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859" r="11716" b="612"/>
                      <a:stretch>
                        <a:fillRect/>
                      </a:stretch>
                    </p:blipFill>
                    <p:spPr bwMode="auto">
                      <a:xfrm>
                        <a:off x="756816" y="3475060"/>
                        <a:ext cx="3924300" cy="30972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539552" y="2852936"/>
            <a:ext cx="1912606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85785" y="2714620"/>
          <a:ext cx="4286287" cy="357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74" name="Equation" r:id="rId6" imgW="2895480" imgH="241200" progId="Equation.DSMT4">
                  <p:embed/>
                </p:oleObj>
              </mc:Choice>
              <mc:Fallback>
                <p:oleObj name="Equation" r:id="rId6" imgW="289548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5" y="2714620"/>
                        <a:ext cx="4286287" cy="357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2" name="Object 4"/>
          <p:cNvGraphicFramePr>
            <a:graphicFrameLocks noChangeAspect="1"/>
          </p:cNvGraphicFramePr>
          <p:nvPr/>
        </p:nvGraphicFramePr>
        <p:xfrm>
          <a:off x="763581" y="3071813"/>
          <a:ext cx="295116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75" name="Equation" r:id="rId8" imgW="1993680" imgH="457200" progId="Equation.DSMT4">
                  <p:embed/>
                </p:oleObj>
              </mc:Choice>
              <mc:Fallback>
                <p:oleObj name="Equation" r:id="rId8" imgW="199368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1" y="3071813"/>
                        <a:ext cx="2951163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775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4382927" cy="4569371"/>
          </a:xfrm>
        </p:spPr>
        <p:txBody>
          <a:bodyPr/>
          <a:lstStyle/>
          <a:p>
            <a:r>
              <a:rPr lang="zh-CN" altLang="en-US" dirty="0" smtClean="0">
                <a:latin typeface="+mj-ea"/>
              </a:rPr>
              <a:t>掩膜只读存储器</a:t>
            </a:r>
            <a:endParaRPr lang="en-US" altLang="zh-CN" dirty="0" smtClean="0">
              <a:latin typeface="+mj-ea"/>
            </a:endParaRPr>
          </a:p>
          <a:p>
            <a:pPr lvl="1"/>
            <a:r>
              <a:rPr lang="zh-CN" altLang="en-US" dirty="0" smtClean="0">
                <a:latin typeface="+mj-ea"/>
              </a:rPr>
              <a:t>电路结构</a:t>
            </a:r>
            <a:endParaRPr lang="en-US" altLang="zh-CN" dirty="0">
              <a:latin typeface="+mj-ea"/>
            </a:endParaRPr>
          </a:p>
          <a:p>
            <a:pPr lvl="2"/>
            <a:r>
              <a:rPr lang="zh-CN" altLang="en-US" sz="2000" dirty="0">
                <a:solidFill>
                  <a:srgbClr val="FF0000"/>
                </a:solidFill>
                <a:latin typeface="+mj-ea"/>
              </a:rPr>
              <a:t>地址译码器</a:t>
            </a:r>
            <a:r>
              <a:rPr lang="zh-CN" altLang="en-US" sz="2000" dirty="0">
                <a:latin typeface="+mj-ea"/>
              </a:rPr>
              <a:t>是由</a:t>
            </a:r>
            <a:r>
              <a:rPr lang="en-US" altLang="zh-CN" sz="2000" dirty="0">
                <a:solidFill>
                  <a:srgbClr val="FF0000"/>
                </a:solidFill>
                <a:latin typeface="+mj-ea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+mj-ea"/>
              </a:rPr>
              <a:t>个</a:t>
            </a:r>
            <a:r>
              <a:rPr lang="zh-CN" altLang="en-US" sz="2000" dirty="0" smtClean="0">
                <a:solidFill>
                  <a:srgbClr val="FF0000"/>
                </a:solidFill>
                <a:latin typeface="+mj-ea"/>
              </a:rPr>
              <a:t>二极管与门</a:t>
            </a:r>
            <a:r>
              <a:rPr lang="zh-CN" altLang="en-US" sz="2000" dirty="0">
                <a:latin typeface="+mj-ea"/>
              </a:rPr>
              <a:t>组成，</a:t>
            </a:r>
            <a:r>
              <a:rPr lang="en-US" altLang="zh-CN" sz="2000" dirty="0">
                <a:solidFill>
                  <a:srgbClr val="FF0000"/>
                </a:solidFill>
                <a:latin typeface="+mj-ea"/>
              </a:rPr>
              <a:t>A</a:t>
            </a:r>
            <a:r>
              <a:rPr lang="en-US" altLang="zh-CN" sz="2000" baseline="-25000" dirty="0">
                <a:solidFill>
                  <a:srgbClr val="FF0000"/>
                </a:solidFill>
                <a:latin typeface="+mj-ea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+mj-ea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+mj-ea"/>
              </a:rPr>
              <a:t>A</a:t>
            </a:r>
            <a:r>
              <a:rPr lang="en-US" altLang="zh-CN" sz="2000" baseline="-25000" dirty="0">
                <a:solidFill>
                  <a:srgbClr val="FF0000"/>
                </a:solidFill>
                <a:latin typeface="+mj-ea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+mj-ea"/>
              </a:rPr>
              <a:t>称为地址</a:t>
            </a:r>
            <a:r>
              <a:rPr lang="zh-CN" altLang="en-US" sz="2000" dirty="0" smtClean="0">
                <a:solidFill>
                  <a:srgbClr val="FF0000"/>
                </a:solidFill>
                <a:latin typeface="+mj-ea"/>
              </a:rPr>
              <a:t>线</a:t>
            </a:r>
            <a:r>
              <a:rPr lang="zh-CN" altLang="en-US" sz="2000" dirty="0" smtClean="0">
                <a:latin typeface="+mj-ea"/>
              </a:rPr>
              <a:t>。译码器</a:t>
            </a:r>
            <a:r>
              <a:rPr lang="zh-CN" altLang="en-US" sz="2000" dirty="0">
                <a:latin typeface="+mj-ea"/>
              </a:rPr>
              <a:t>将</a:t>
            </a:r>
            <a:r>
              <a:rPr lang="en-US" altLang="zh-CN" sz="2000" dirty="0">
                <a:latin typeface="+mj-ea"/>
              </a:rPr>
              <a:t>4</a:t>
            </a:r>
            <a:r>
              <a:rPr lang="zh-CN" altLang="en-US" sz="2000" dirty="0">
                <a:latin typeface="+mj-ea"/>
              </a:rPr>
              <a:t>个地址码译成</a:t>
            </a:r>
            <a:r>
              <a:rPr lang="en-US" altLang="zh-CN" sz="2000" dirty="0">
                <a:latin typeface="+mj-ea"/>
              </a:rPr>
              <a:t>W</a:t>
            </a:r>
            <a:r>
              <a:rPr lang="en-US" altLang="zh-CN" sz="2000" baseline="-25000" dirty="0">
                <a:latin typeface="+mj-ea"/>
              </a:rPr>
              <a:t>0</a:t>
            </a:r>
            <a:r>
              <a:rPr lang="zh-CN" altLang="en-US" sz="2000" dirty="0">
                <a:latin typeface="+mj-ea"/>
              </a:rPr>
              <a:t>～</a:t>
            </a:r>
            <a:r>
              <a:rPr lang="en-US" altLang="zh-CN" sz="2000" dirty="0">
                <a:latin typeface="+mj-ea"/>
              </a:rPr>
              <a:t>W</a:t>
            </a:r>
            <a:r>
              <a:rPr lang="en-US" altLang="zh-CN" sz="2000" baseline="-25000" dirty="0">
                <a:latin typeface="+mj-ea"/>
              </a:rPr>
              <a:t>3 </a:t>
            </a:r>
            <a:r>
              <a:rPr lang="en-US" altLang="zh-CN" sz="2000" dirty="0">
                <a:latin typeface="+mj-ea"/>
              </a:rPr>
              <a:t>4</a:t>
            </a:r>
            <a:r>
              <a:rPr lang="zh-CN" altLang="en-US" sz="2000" dirty="0">
                <a:latin typeface="+mj-ea"/>
              </a:rPr>
              <a:t>根线上</a:t>
            </a:r>
            <a:r>
              <a:rPr lang="zh-CN" altLang="en-US" sz="2000" dirty="0" smtClean="0">
                <a:latin typeface="+mj-ea"/>
              </a:rPr>
              <a:t>的电平信号， </a:t>
            </a:r>
            <a:r>
              <a:rPr lang="en-US" altLang="zh-CN" sz="2000" dirty="0">
                <a:solidFill>
                  <a:srgbClr val="FF0000"/>
                </a:solidFill>
                <a:latin typeface="+mj-ea"/>
              </a:rPr>
              <a:t>W</a:t>
            </a:r>
            <a:r>
              <a:rPr lang="en-US" altLang="zh-CN" sz="2000" baseline="-25000" dirty="0">
                <a:solidFill>
                  <a:srgbClr val="FF0000"/>
                </a:solidFill>
                <a:latin typeface="+mj-ea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+mj-ea"/>
              </a:rPr>
              <a:t>～</a:t>
            </a:r>
            <a:r>
              <a:rPr lang="en-US" altLang="zh-CN" sz="2000" dirty="0">
                <a:solidFill>
                  <a:srgbClr val="FF0000"/>
                </a:solidFill>
                <a:latin typeface="+mj-ea"/>
              </a:rPr>
              <a:t>W</a:t>
            </a:r>
            <a:r>
              <a:rPr lang="en-US" altLang="zh-CN" sz="2000" baseline="-25000" dirty="0">
                <a:solidFill>
                  <a:srgbClr val="FF0000"/>
                </a:solidFill>
                <a:latin typeface="+mj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j-ea"/>
              </a:rPr>
              <a:t>叫做</a:t>
            </a:r>
            <a:r>
              <a:rPr lang="zh-CN" altLang="en-US" sz="2000" dirty="0" smtClean="0">
                <a:solidFill>
                  <a:srgbClr val="FF0000"/>
                </a:solidFill>
                <a:latin typeface="+mj-ea"/>
              </a:rPr>
              <a:t>字线</a:t>
            </a:r>
            <a:r>
              <a:rPr lang="zh-CN" altLang="en-US" sz="2000" dirty="0" smtClean="0">
                <a:latin typeface="+mj-ea"/>
              </a:rPr>
              <a:t>。</a:t>
            </a:r>
            <a:endParaRPr lang="en-US" altLang="zh-CN" sz="2000" dirty="0" smtClean="0">
              <a:latin typeface="+mj-ea"/>
            </a:endParaRPr>
          </a:p>
          <a:p>
            <a:pPr lvl="2"/>
            <a:r>
              <a:rPr lang="zh-CN" altLang="en-US" sz="2000" dirty="0">
                <a:solidFill>
                  <a:srgbClr val="FF0000"/>
                </a:solidFill>
                <a:latin typeface="+mj-ea"/>
              </a:rPr>
              <a:t>存储矩阵</a:t>
            </a:r>
            <a:r>
              <a:rPr lang="zh-CN" altLang="en-US" sz="2000" dirty="0">
                <a:latin typeface="+mj-ea"/>
              </a:rPr>
              <a:t>是由</a:t>
            </a:r>
            <a:r>
              <a:rPr lang="en-US" altLang="zh-CN" sz="2000" dirty="0">
                <a:solidFill>
                  <a:srgbClr val="FF0000"/>
                </a:solidFill>
                <a:latin typeface="+mj-ea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+mj-ea"/>
              </a:rPr>
              <a:t>个二极管或门</a:t>
            </a:r>
            <a:r>
              <a:rPr lang="zh-CN" altLang="en-US" sz="2000" dirty="0">
                <a:latin typeface="+mj-ea"/>
              </a:rPr>
              <a:t>组成的编码器，当</a:t>
            </a:r>
            <a:r>
              <a:rPr lang="en-US" altLang="zh-CN" sz="2000" dirty="0">
                <a:latin typeface="+mj-ea"/>
              </a:rPr>
              <a:t>W</a:t>
            </a:r>
            <a:r>
              <a:rPr lang="en-US" altLang="zh-CN" sz="2000" baseline="-25000" dirty="0">
                <a:latin typeface="+mj-ea"/>
              </a:rPr>
              <a:t>0</a:t>
            </a:r>
            <a:r>
              <a:rPr lang="zh-CN" altLang="en-US" sz="2000" dirty="0">
                <a:latin typeface="+mj-ea"/>
              </a:rPr>
              <a:t>～</a:t>
            </a:r>
            <a:r>
              <a:rPr lang="en-US" altLang="zh-CN" sz="2000" dirty="0">
                <a:latin typeface="+mj-ea"/>
              </a:rPr>
              <a:t>W</a:t>
            </a:r>
            <a:r>
              <a:rPr lang="en-US" altLang="zh-CN" sz="2000" baseline="-25000" dirty="0">
                <a:latin typeface="+mj-ea"/>
              </a:rPr>
              <a:t>3</a:t>
            </a:r>
            <a:r>
              <a:rPr lang="zh-CN" altLang="en-US" sz="2000" dirty="0">
                <a:latin typeface="+mj-ea"/>
              </a:rPr>
              <a:t>每根线分别给</a:t>
            </a:r>
            <a:r>
              <a:rPr lang="zh-CN" altLang="en-US" sz="2000" dirty="0" smtClean="0">
                <a:latin typeface="+mj-ea"/>
              </a:rPr>
              <a:t>出电平</a:t>
            </a:r>
            <a:r>
              <a:rPr lang="zh-CN" altLang="en-US" sz="2000" dirty="0">
                <a:latin typeface="+mj-ea"/>
              </a:rPr>
              <a:t>信号时，都会在</a:t>
            </a:r>
            <a:r>
              <a:rPr lang="en-US" altLang="zh-CN" sz="2000" dirty="0">
                <a:latin typeface="+mj-ea"/>
              </a:rPr>
              <a:t>D</a:t>
            </a:r>
            <a:r>
              <a:rPr lang="en-US" altLang="zh-CN" sz="2000" baseline="-25000" dirty="0">
                <a:latin typeface="+mj-ea"/>
              </a:rPr>
              <a:t>0</a:t>
            </a:r>
            <a:r>
              <a:rPr lang="zh-CN" altLang="en-US" sz="2000" dirty="0">
                <a:latin typeface="+mj-ea"/>
              </a:rPr>
              <a:t>～</a:t>
            </a:r>
            <a:r>
              <a:rPr lang="en-US" altLang="zh-CN" sz="2000" dirty="0">
                <a:latin typeface="+mj-ea"/>
              </a:rPr>
              <a:t>D</a:t>
            </a:r>
            <a:r>
              <a:rPr lang="en-US" altLang="zh-CN" sz="2000" baseline="-25000" dirty="0">
                <a:latin typeface="+mj-ea"/>
              </a:rPr>
              <a:t>3</a:t>
            </a:r>
            <a:r>
              <a:rPr lang="en-US" altLang="zh-CN" sz="2000" dirty="0">
                <a:latin typeface="+mj-ea"/>
              </a:rPr>
              <a:t>4</a:t>
            </a:r>
            <a:r>
              <a:rPr lang="zh-CN" altLang="en-US" sz="2000" dirty="0">
                <a:latin typeface="+mj-ea"/>
              </a:rPr>
              <a:t>根线上输出二进制代码， </a:t>
            </a:r>
            <a:r>
              <a:rPr lang="en-US" altLang="zh-CN" sz="2000" dirty="0">
                <a:solidFill>
                  <a:srgbClr val="FF0000"/>
                </a:solidFill>
                <a:latin typeface="+mj-ea"/>
              </a:rPr>
              <a:t>D</a:t>
            </a:r>
            <a:r>
              <a:rPr lang="en-US" altLang="zh-CN" sz="2000" baseline="-25000" dirty="0">
                <a:solidFill>
                  <a:srgbClr val="FF0000"/>
                </a:solidFill>
                <a:latin typeface="+mj-ea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+mj-ea"/>
              </a:rPr>
              <a:t>～</a:t>
            </a:r>
            <a:r>
              <a:rPr lang="en-US" altLang="zh-CN" sz="2000" dirty="0">
                <a:solidFill>
                  <a:srgbClr val="FF0000"/>
                </a:solidFill>
                <a:latin typeface="+mj-ea"/>
              </a:rPr>
              <a:t>D</a:t>
            </a:r>
            <a:r>
              <a:rPr lang="en-US" altLang="zh-CN" sz="2000" baseline="-25000" dirty="0">
                <a:solidFill>
                  <a:srgbClr val="FF0000"/>
                </a:solidFill>
                <a:latin typeface="+mj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j-ea"/>
              </a:rPr>
              <a:t>称为</a:t>
            </a:r>
            <a:r>
              <a:rPr lang="zh-CN" altLang="en-US" sz="2000" dirty="0" smtClean="0">
                <a:solidFill>
                  <a:srgbClr val="FF0000"/>
                </a:solidFill>
                <a:latin typeface="+mj-ea"/>
              </a:rPr>
              <a:t>位线</a:t>
            </a:r>
            <a:r>
              <a:rPr lang="en-US" altLang="zh-CN" sz="2000" dirty="0" smtClean="0">
                <a:solidFill>
                  <a:srgbClr val="FF0000"/>
                </a:solidFill>
                <a:latin typeface="+mj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j-ea"/>
              </a:rPr>
              <a:t>或</a:t>
            </a:r>
            <a:r>
              <a:rPr lang="zh-CN" altLang="en-US" sz="2000" dirty="0">
                <a:solidFill>
                  <a:srgbClr val="FF0000"/>
                </a:solidFill>
                <a:latin typeface="+mj-ea"/>
              </a:rPr>
              <a:t>数据</a:t>
            </a:r>
            <a:r>
              <a:rPr lang="zh-CN" altLang="en-US" sz="2000" dirty="0" smtClean="0">
                <a:solidFill>
                  <a:srgbClr val="FF0000"/>
                </a:solidFill>
                <a:latin typeface="+mj-ea"/>
              </a:rPr>
              <a:t>线</a:t>
            </a:r>
            <a:r>
              <a:rPr lang="en-US" altLang="zh-CN" sz="2000" dirty="0" smtClean="0">
                <a:solidFill>
                  <a:srgbClr val="FF0000"/>
                </a:solidFill>
                <a:latin typeface="+mj-ea"/>
              </a:rPr>
              <a:t>)</a:t>
            </a:r>
            <a:r>
              <a:rPr lang="zh-CN" altLang="en-US" sz="2000" dirty="0" smtClean="0">
                <a:latin typeface="+mj-ea"/>
              </a:rPr>
              <a:t>。</a:t>
            </a:r>
            <a:endParaRPr lang="zh-CN" altLang="en-US" dirty="0">
              <a:latin typeface="+mj-ea"/>
            </a:endParaRPr>
          </a:p>
          <a:p>
            <a:pPr lvl="2"/>
            <a:endParaRPr lang="en-US" altLang="zh-CN" dirty="0" smtClean="0">
              <a:latin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786314" y="1773453"/>
            <a:ext cx="4357686" cy="5050687"/>
            <a:chOff x="4786314" y="1773453"/>
            <a:chExt cx="4357686" cy="5050687"/>
          </a:xfrm>
        </p:grpSpPr>
        <p:pic>
          <p:nvPicPr>
            <p:cNvPr id="5" name="Picture 11" descr="7-2-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127" y="1773453"/>
              <a:ext cx="4303873" cy="5050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圆角矩形 5"/>
            <p:cNvSpPr/>
            <p:nvPr/>
          </p:nvSpPr>
          <p:spPr bwMode="auto">
            <a:xfrm>
              <a:off x="4786314" y="2643182"/>
              <a:ext cx="500066" cy="1357322"/>
            </a:xfrm>
            <a:prstGeom prst="roundRect">
              <a:avLst/>
            </a:prstGeom>
            <a:noFill/>
            <a:ln w="19050" cap="flat" cmpd="sng" algn="ctr">
              <a:solidFill>
                <a:srgbClr val="FF99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6072198" y="4214818"/>
              <a:ext cx="1562112" cy="428628"/>
            </a:xfrm>
            <a:prstGeom prst="roundRect">
              <a:avLst/>
            </a:prstGeom>
            <a:noFill/>
            <a:ln w="19050" cap="flat" cmpd="sng" algn="ctr">
              <a:solidFill>
                <a:srgbClr val="FF99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 bwMode="auto">
            <a:xfrm>
              <a:off x="8715404" y="4929198"/>
              <a:ext cx="357158" cy="1571636"/>
            </a:xfrm>
            <a:prstGeom prst="roundRect">
              <a:avLst/>
            </a:prstGeom>
            <a:noFill/>
            <a:ln w="19050" cap="flat" cmpd="sng" algn="ctr">
              <a:solidFill>
                <a:srgbClr val="FF99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9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4382927" cy="4569371"/>
          </a:xfrm>
        </p:spPr>
        <p:txBody>
          <a:bodyPr/>
          <a:lstStyle/>
          <a:p>
            <a:r>
              <a:rPr lang="zh-CN" altLang="en-US" dirty="0" smtClean="0">
                <a:latin typeface="+mj-ea"/>
              </a:rPr>
              <a:t>掩膜只读存储器</a:t>
            </a:r>
            <a:endParaRPr lang="en-US" altLang="zh-CN" dirty="0" smtClean="0">
              <a:latin typeface="+mj-ea"/>
            </a:endParaRPr>
          </a:p>
          <a:p>
            <a:pPr lvl="1"/>
            <a:r>
              <a:rPr lang="zh-CN" altLang="en-US" dirty="0" smtClean="0">
                <a:latin typeface="+mj-ea"/>
              </a:rPr>
              <a:t>电路结构</a:t>
            </a:r>
            <a:endParaRPr lang="en-US" altLang="zh-CN" dirty="0">
              <a:latin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027" y="3068960"/>
            <a:ext cx="4862742" cy="2115217"/>
            <a:chOff x="747214" y="2664776"/>
            <a:chExt cx="4163431" cy="1811027"/>
          </a:xfrm>
          <a:noFill/>
        </p:grpSpPr>
        <p:graphicFrame>
          <p:nvGraphicFramePr>
            <p:cNvPr id="12" name="Object 3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2777923"/>
                </p:ext>
              </p:extLst>
            </p:nvPr>
          </p:nvGraphicFramePr>
          <p:xfrm>
            <a:off x="747214" y="2859591"/>
            <a:ext cx="3773812" cy="14249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16" name="Photo Editor 照片" r:id="rId4" imgW="5525271" imgH="2085714" progId="">
                    <p:embed/>
                  </p:oleObj>
                </mc:Choice>
                <mc:Fallback>
                  <p:oleObj name="Photo Editor 照片" r:id="rId4" imgW="5525271" imgH="2085714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7214" y="2859591"/>
                          <a:ext cx="3773812" cy="14249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 Box 357"/>
            <p:cNvSpPr txBox="1">
              <a:spLocks noChangeArrowheads="1"/>
            </p:cNvSpPr>
            <p:nvPr/>
          </p:nvSpPr>
          <p:spPr bwMode="auto">
            <a:xfrm>
              <a:off x="910176" y="2664776"/>
              <a:ext cx="1150938" cy="33655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1" dirty="0"/>
                <a:t>A</a:t>
              </a:r>
              <a:r>
                <a:rPr lang="en-US" altLang="zh-CN" sz="1400" b="1" dirty="0"/>
                <a:t>0</a:t>
              </a:r>
              <a:r>
                <a:rPr lang="en-US" altLang="zh-CN" sz="1600" b="1" dirty="0"/>
                <a:t>~A</a:t>
              </a:r>
              <a:r>
                <a:rPr lang="en-US" altLang="zh-CN" sz="1400" b="1" dirty="0"/>
                <a:t>n-1</a:t>
              </a:r>
            </a:p>
          </p:txBody>
        </p:sp>
        <p:sp>
          <p:nvSpPr>
            <p:cNvPr id="16" name="Text Box 358"/>
            <p:cNvSpPr txBox="1">
              <a:spLocks noChangeArrowheads="1"/>
            </p:cNvSpPr>
            <p:nvPr/>
          </p:nvSpPr>
          <p:spPr bwMode="auto">
            <a:xfrm>
              <a:off x="1951113" y="3572055"/>
              <a:ext cx="1152525" cy="81689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 dirty="0" smtClean="0"/>
                <a:t>W0</a:t>
              </a:r>
            </a:p>
            <a:p>
              <a:pPr>
                <a:spcBef>
                  <a:spcPct val="50000"/>
                </a:spcBef>
              </a:pPr>
              <a:endParaRPr lang="en-US" altLang="zh-CN" sz="1050" b="1" dirty="0"/>
            </a:p>
            <a:p>
              <a:pPr>
                <a:spcBef>
                  <a:spcPct val="50000"/>
                </a:spcBef>
              </a:pPr>
              <a:r>
                <a:rPr lang="en-US" altLang="zh-CN" sz="1600" b="1" dirty="0"/>
                <a:t>W(2</a:t>
              </a:r>
              <a:r>
                <a:rPr lang="en-US" altLang="zh-CN" sz="1600" b="1" baseline="30000" dirty="0"/>
                <a:t>n</a:t>
              </a:r>
              <a:r>
                <a:rPr lang="en-US" altLang="zh-CN" sz="1600" b="1" dirty="0"/>
                <a:t>-1)</a:t>
              </a:r>
            </a:p>
          </p:txBody>
        </p:sp>
        <p:sp>
          <p:nvSpPr>
            <p:cNvPr id="17" name="Text Box 359"/>
            <p:cNvSpPr txBox="1">
              <a:spLocks noChangeArrowheads="1"/>
            </p:cNvSpPr>
            <p:nvPr/>
          </p:nvSpPr>
          <p:spPr bwMode="auto">
            <a:xfrm>
              <a:off x="3758120" y="3485203"/>
              <a:ext cx="1152525" cy="990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 dirty="0"/>
                <a:t>D0</a:t>
              </a:r>
            </a:p>
            <a:p>
              <a:pPr>
                <a:spcBef>
                  <a:spcPct val="50000"/>
                </a:spcBef>
              </a:pPr>
              <a:endParaRPr lang="en-US" altLang="zh-CN" sz="1400" b="1" dirty="0"/>
            </a:p>
            <a:p>
              <a:pPr>
                <a:spcBef>
                  <a:spcPct val="50000"/>
                </a:spcBef>
              </a:pPr>
              <a:r>
                <a:rPr lang="en-US" altLang="zh-CN" sz="1600" b="1" dirty="0" err="1"/>
                <a:t>Dm</a:t>
              </a:r>
              <a:endParaRPr lang="en-US" altLang="zh-CN" sz="1600" b="1" dirty="0"/>
            </a:p>
          </p:txBody>
        </p:sp>
      </p:grpSp>
      <p:sp>
        <p:nvSpPr>
          <p:cNvPr id="6" name="线形标注 1 5"/>
          <p:cNvSpPr/>
          <p:nvPr/>
        </p:nvSpPr>
        <p:spPr bwMode="auto">
          <a:xfrm>
            <a:off x="1785918" y="3000372"/>
            <a:ext cx="836251" cy="393194"/>
          </a:xfrm>
          <a:prstGeom prst="borderCallout1">
            <a:avLst>
              <a:gd name="adj1" fmla="val 102325"/>
              <a:gd name="adj2" fmla="val 54882"/>
              <a:gd name="adj3" fmla="val 370493"/>
              <a:gd name="adj4" fmla="val 9506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字线 </a:t>
            </a:r>
            <a:endParaRPr kumimoji="1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线形标注 1 12"/>
          <p:cNvSpPr/>
          <p:nvPr/>
        </p:nvSpPr>
        <p:spPr bwMode="auto">
          <a:xfrm>
            <a:off x="3714744" y="3000372"/>
            <a:ext cx="836251" cy="393194"/>
          </a:xfrm>
          <a:prstGeom prst="borderCallout1">
            <a:avLst>
              <a:gd name="adj1" fmla="val 102325"/>
              <a:gd name="adj2" fmla="val 51465"/>
              <a:gd name="adj3" fmla="val 376823"/>
              <a:gd name="adj4" fmla="val 15899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位</a:t>
            </a:r>
            <a:r>
              <a:rPr kumimoji="1"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 </a:t>
            </a:r>
            <a:endParaRPr kumimoji="1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643438" y="1500174"/>
            <a:ext cx="4357686" cy="5050687"/>
            <a:chOff x="4786314" y="1773453"/>
            <a:chExt cx="4357686" cy="5050687"/>
          </a:xfrm>
        </p:grpSpPr>
        <p:pic>
          <p:nvPicPr>
            <p:cNvPr id="18" name="Picture 11" descr="7-2-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127" y="1773453"/>
              <a:ext cx="4303873" cy="5050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圆角矩形 18"/>
            <p:cNvSpPr/>
            <p:nvPr/>
          </p:nvSpPr>
          <p:spPr bwMode="auto">
            <a:xfrm>
              <a:off x="4786314" y="2643182"/>
              <a:ext cx="500066" cy="1357322"/>
            </a:xfrm>
            <a:prstGeom prst="roundRect">
              <a:avLst/>
            </a:prstGeom>
            <a:noFill/>
            <a:ln w="19050" cap="flat" cmpd="sng" algn="ctr">
              <a:solidFill>
                <a:srgbClr val="FF99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6072198" y="4214818"/>
              <a:ext cx="1562112" cy="428628"/>
            </a:xfrm>
            <a:prstGeom prst="roundRect">
              <a:avLst/>
            </a:prstGeom>
            <a:noFill/>
            <a:ln w="19050" cap="flat" cmpd="sng" algn="ctr">
              <a:solidFill>
                <a:srgbClr val="FF99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8715404" y="4929198"/>
              <a:ext cx="357158" cy="1571636"/>
            </a:xfrm>
            <a:prstGeom prst="roundRect">
              <a:avLst/>
            </a:prstGeom>
            <a:noFill/>
            <a:ln w="19050" cap="flat" cmpd="sng" algn="ctr">
              <a:solidFill>
                <a:srgbClr val="FF99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8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4330824" cy="4569371"/>
          </a:xfrm>
        </p:spPr>
        <p:txBody>
          <a:bodyPr/>
          <a:lstStyle/>
          <a:p>
            <a:r>
              <a:rPr lang="zh-CN" altLang="en-US" dirty="0" smtClean="0"/>
              <a:t>掩膜只读存储器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电路结构</a:t>
            </a:r>
            <a:endParaRPr lang="en-US" altLang="zh-CN" dirty="0" smtClean="0"/>
          </a:p>
          <a:p>
            <a:pPr lvl="2"/>
            <a:r>
              <a:rPr lang="zh-CN" altLang="en-US" sz="2000" dirty="0" smtClean="0">
                <a:solidFill>
                  <a:srgbClr val="FF0000"/>
                </a:solidFill>
              </a:rPr>
              <a:t>输出缓冲</a:t>
            </a:r>
            <a:r>
              <a:rPr lang="zh-CN" altLang="en-US" sz="2000" dirty="0">
                <a:solidFill>
                  <a:srgbClr val="FF0000"/>
                </a:solidFill>
              </a:rPr>
              <a:t>器</a:t>
            </a:r>
            <a:r>
              <a:rPr lang="zh-CN" altLang="en-US" sz="2000" dirty="0"/>
              <a:t>用来提高带负载能力，并将输出的高低电平变换成标准的逻辑电平。同时通过给定 </a:t>
            </a:r>
            <a:r>
              <a:rPr lang="en-US" altLang="zh-CN" sz="2000" dirty="0">
                <a:solidFill>
                  <a:srgbClr val="FF0000"/>
                </a:solidFill>
              </a:rPr>
              <a:t>EN</a:t>
            </a:r>
            <a:r>
              <a:rPr lang="en-US" altLang="zh-CN" sz="2000" dirty="0">
                <a:solidFill>
                  <a:srgbClr val="FF0000"/>
                </a:solidFill>
                <a:sym typeface="Symbol" pitchFamily="18" charset="2"/>
              </a:rPr>
              <a:t></a:t>
            </a:r>
            <a:r>
              <a:rPr lang="en-US" altLang="zh-CN" sz="2000" dirty="0"/>
              <a:t> </a:t>
            </a:r>
            <a:r>
              <a:rPr lang="zh-CN" altLang="en-US" sz="2000" dirty="0"/>
              <a:t>信号实现对输出的三态控制，以便与总线</a:t>
            </a:r>
            <a:r>
              <a:rPr lang="zh-CN" altLang="en-US" sz="2000" dirty="0" smtClean="0"/>
              <a:t>相连。</a:t>
            </a:r>
            <a:r>
              <a:rPr lang="zh-CN" altLang="en-US" sz="2000" dirty="0"/>
              <a:t>在读出数据时，只要输入指定的地址代码，同时令 </a:t>
            </a:r>
            <a:r>
              <a:rPr lang="en-US" altLang="zh-CN" sz="2000" dirty="0"/>
              <a:t>EN</a:t>
            </a:r>
            <a:r>
              <a:rPr lang="en-US" altLang="zh-CN" sz="2000" dirty="0">
                <a:sym typeface="Symbol" pitchFamily="18" charset="2"/>
              </a:rPr>
              <a:t></a:t>
            </a:r>
            <a:r>
              <a:rPr lang="en-US" altLang="zh-CN" sz="2000" dirty="0"/>
              <a:t> </a:t>
            </a:r>
            <a:r>
              <a:rPr lang="zh-CN" altLang="en-US" sz="2000" dirty="0"/>
              <a:t>＝</a:t>
            </a:r>
            <a:r>
              <a:rPr lang="en-US" altLang="zh-CN" sz="2000" dirty="0"/>
              <a:t>0,</a:t>
            </a:r>
            <a:r>
              <a:rPr lang="zh-CN" altLang="en-US" sz="2000" dirty="0"/>
              <a:t>则指定的地址内各存储单元所存数据便出现在数据输出端。</a:t>
            </a:r>
          </a:p>
          <a:p>
            <a:pPr lvl="2"/>
            <a:endParaRPr lang="en-US" altLang="zh-CN" sz="2000" dirty="0" smtClean="0"/>
          </a:p>
        </p:txBody>
      </p:sp>
      <p:pic>
        <p:nvPicPr>
          <p:cNvPr id="5" name="Picture 11" descr="7-2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68251"/>
            <a:ext cx="4303873" cy="505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 bwMode="auto">
          <a:xfrm>
            <a:off x="7786710" y="4357694"/>
            <a:ext cx="857256" cy="2286016"/>
          </a:xfrm>
          <a:prstGeom prst="roundRect">
            <a:avLst/>
          </a:prstGeom>
          <a:noFill/>
          <a:ln w="19050" cap="flat" cmpd="sng" algn="ctr">
            <a:solidFill>
              <a:srgbClr val="FF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643438" y="6357958"/>
            <a:ext cx="571504" cy="42860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2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4330824" cy="4569371"/>
          </a:xfrm>
        </p:spPr>
        <p:txBody>
          <a:bodyPr/>
          <a:lstStyle/>
          <a:p>
            <a:r>
              <a:rPr lang="zh-CN" altLang="en-US" dirty="0" smtClean="0"/>
              <a:t>掩膜只读存储器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电路结构</a:t>
            </a:r>
            <a:endParaRPr lang="en-US" altLang="zh-CN" dirty="0" smtClean="0"/>
          </a:p>
          <a:p>
            <a:pPr lvl="2"/>
            <a:r>
              <a:rPr lang="zh-CN" altLang="en-US" sz="2000" dirty="0" smtClean="0"/>
              <a:t>右图可以用</a:t>
            </a:r>
            <a:r>
              <a:rPr lang="zh-CN" altLang="en-US" sz="2000" dirty="0"/>
              <a:t>简化画法。凡是有二极管的位置，均用交叉点“</a:t>
            </a:r>
            <a:r>
              <a:rPr lang="en-US" altLang="zh-CN" sz="2000" dirty="0"/>
              <a:t>.”</a:t>
            </a:r>
            <a:r>
              <a:rPr lang="zh-CN" altLang="en-US" sz="2000" dirty="0"/>
              <a:t>表示，并且省略电阻、输出缓冲器和电源等符号</a:t>
            </a:r>
            <a:endParaRPr lang="en-US" altLang="zh-CN" sz="2000" dirty="0" smtClean="0"/>
          </a:p>
        </p:txBody>
      </p:sp>
      <p:pic>
        <p:nvPicPr>
          <p:cNvPr id="5" name="Picture 11" descr="7-2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68251"/>
            <a:ext cx="4303873" cy="505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15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4330824" cy="4569371"/>
          </a:xfrm>
        </p:spPr>
        <p:txBody>
          <a:bodyPr/>
          <a:lstStyle/>
          <a:p>
            <a:r>
              <a:rPr lang="zh-CN" altLang="en-US" dirty="0" smtClean="0"/>
              <a:t>掩膜只读存储器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电路结构</a:t>
            </a:r>
            <a:endParaRPr lang="en-US" altLang="zh-CN" dirty="0" smtClean="0"/>
          </a:p>
        </p:txBody>
      </p:sp>
      <p:pic>
        <p:nvPicPr>
          <p:cNvPr id="5" name="Picture 11" descr="7-2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68251"/>
            <a:ext cx="4303873" cy="505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9" y="2753192"/>
            <a:ext cx="3792427" cy="40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363272" cy="4569371"/>
              </a:xfrm>
            </p:spPr>
            <p:txBody>
              <a:bodyPr/>
              <a:lstStyle/>
              <a:p>
                <a:r>
                  <a:rPr lang="zh-CN" altLang="en-US" dirty="0" smtClean="0"/>
                  <a:t>掩膜只读存储器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通常</a:t>
                </a:r>
                <a:r>
                  <a:rPr lang="zh-CN" altLang="en-US" dirty="0"/>
                  <a:t>将每个输出的代码叫一个</a:t>
                </a:r>
                <a:r>
                  <a:rPr lang="zh-CN" altLang="en-US" dirty="0" smtClean="0"/>
                  <a:t>“字”</a:t>
                </a:r>
                <a:r>
                  <a:rPr lang="en-US" altLang="zh-CN" dirty="0" smtClean="0"/>
                  <a:t>(WORD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，</a:t>
                </a:r>
                <a:r>
                  <a:rPr lang="en-US" altLang="zh-CN" dirty="0"/>
                  <a:t> W</a:t>
                </a:r>
                <a:r>
                  <a:rPr lang="en-US" altLang="zh-CN" baseline="-25000" dirty="0"/>
                  <a:t>0</a:t>
                </a:r>
                <a:r>
                  <a:rPr lang="en-US" altLang="zh-CN" dirty="0"/>
                  <a:t>~W</a:t>
                </a:r>
                <a:r>
                  <a:rPr lang="en-US" altLang="zh-CN" baseline="-25000" dirty="0"/>
                  <a:t>1</a:t>
                </a:r>
                <a:r>
                  <a:rPr lang="zh-CN" altLang="en-US" dirty="0" smtClean="0"/>
                  <a:t>为</a:t>
                </a:r>
                <a:r>
                  <a:rPr lang="zh-CN" altLang="en-US" dirty="0"/>
                  <a:t>字线</a:t>
                </a:r>
                <a:r>
                  <a:rPr lang="zh-CN" altLang="en-US" dirty="0" smtClean="0"/>
                  <a:t>，</a:t>
                </a:r>
                <a:r>
                  <a:rPr lang="en-US" altLang="zh-CN" dirty="0"/>
                  <a:t> D</a:t>
                </a:r>
                <a:r>
                  <a:rPr lang="en-US" altLang="zh-CN" baseline="-25000" dirty="0"/>
                  <a:t>0</a:t>
                </a:r>
                <a:r>
                  <a:rPr lang="en-US" altLang="zh-CN" dirty="0"/>
                  <a:t>~D</a:t>
                </a:r>
                <a:r>
                  <a:rPr lang="en-US" altLang="zh-CN" baseline="-25000" dirty="0"/>
                  <a:t>3</a:t>
                </a:r>
                <a:r>
                  <a:rPr lang="zh-CN" altLang="en-US" dirty="0" smtClean="0"/>
                  <a:t>为</a:t>
                </a:r>
                <a:r>
                  <a:rPr lang="zh-CN" altLang="en-US" dirty="0"/>
                  <a:t>位线，其相交叉的点就是一个存储单元，其中有二极管的相当于存</a:t>
                </a:r>
                <a:r>
                  <a:rPr lang="en-US" altLang="zh-CN" dirty="0"/>
                  <a:t>1,</a:t>
                </a:r>
                <a:r>
                  <a:rPr lang="zh-CN" altLang="en-US" dirty="0"/>
                  <a:t>没有二极管相当于存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。因此</a:t>
                </a:r>
                <a:r>
                  <a:rPr lang="zh-CN" altLang="en-US" dirty="0"/>
                  <a:t>交叉点的数目即为存储单元数。习惯上用存储单元的数目表示存储器的存储量（或称为容量）</a:t>
                </a:r>
                <a:r>
                  <a:rPr lang="zh-CN" altLang="en-US" dirty="0" smtClean="0"/>
                  <a:t>即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存储容量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字数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FF0000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位数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如上述</a:t>
                </a:r>
                <a:r>
                  <a:rPr lang="en-US" altLang="zh-CN" dirty="0"/>
                  <a:t>ROM</a:t>
                </a:r>
                <a:r>
                  <a:rPr lang="zh-CN" altLang="en-US" dirty="0"/>
                  <a:t>的存储量为</a:t>
                </a:r>
                <a:r>
                  <a:rPr lang="en-US" altLang="zh-CN" dirty="0"/>
                  <a:t>4×4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位 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363272" cy="4569371"/>
              </a:xfrm>
              <a:blipFill rotWithShape="1">
                <a:blip r:embed="rId2"/>
                <a:stretch>
                  <a:fillRect l="-1603" t="-1200" r="-437" b="-4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85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457200" y="1556792"/>
            <a:ext cx="8229600" cy="456937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kumimoji="1" sz="3200" baseline="0">
                <a:solidFill>
                  <a:schemeClr val="tx1"/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kumimoji="1" sz="2800" baseline="0">
                <a:solidFill>
                  <a:schemeClr val="tx1"/>
                </a:solidFill>
                <a:latin typeface="Times New Roman" pitchFamily="18" charset="0"/>
                <a:ea typeface="+mj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kumimoji="1" sz="2400" baseline="0">
                <a:solidFill>
                  <a:schemeClr val="tx1"/>
                </a:solidFill>
                <a:latin typeface="Times New Roman" pitchFamily="18" charset="0"/>
                <a:ea typeface="+mj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+mj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+mj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掩膜只读存储器</a:t>
            </a:r>
            <a:endParaRPr lang="en-US" altLang="zh-CN" kern="0" dirty="0" smtClean="0"/>
          </a:p>
          <a:p>
            <a:pPr lvl="1"/>
            <a:r>
              <a:rPr lang="zh-CN" altLang="en-US" dirty="0"/>
              <a:t>二极管</a:t>
            </a:r>
            <a:r>
              <a:rPr lang="en-US" altLang="zh-CN" dirty="0"/>
              <a:t>ROM</a:t>
            </a:r>
            <a:r>
              <a:rPr lang="zh-CN" altLang="en-US" dirty="0"/>
              <a:t>的电路结构简单，故集成度可以</a:t>
            </a:r>
            <a:r>
              <a:rPr lang="zh-CN" altLang="en-US" dirty="0" smtClean="0"/>
              <a:t>做得很</a:t>
            </a:r>
            <a:r>
              <a:rPr lang="zh-CN" altLang="en-US" dirty="0"/>
              <a:t>高，可批量生产，价格便宜。</a:t>
            </a:r>
          </a:p>
          <a:p>
            <a:pPr lvl="1"/>
            <a:r>
              <a:rPr lang="zh-CN" altLang="en-US" dirty="0"/>
              <a:t>可以把</a:t>
            </a:r>
            <a:r>
              <a:rPr lang="en-US" altLang="zh-CN" dirty="0"/>
              <a:t>ROM</a:t>
            </a:r>
            <a:r>
              <a:rPr lang="zh-CN" altLang="en-US" dirty="0"/>
              <a:t>看成一个组合逻辑电路，每一条字线就是对应输入变量的最小项，而位线是最小项的或，故</a:t>
            </a:r>
            <a:r>
              <a:rPr lang="en-US" altLang="zh-CN" dirty="0"/>
              <a:t>ROM</a:t>
            </a:r>
            <a:r>
              <a:rPr lang="zh-CN" altLang="en-US" dirty="0"/>
              <a:t>可实现逻辑函数的与－或标准式。</a:t>
            </a:r>
          </a:p>
        </p:txBody>
      </p:sp>
    </p:spTree>
    <p:extLst>
      <p:ext uri="{BB962C8B-B14F-4D97-AF65-F5344CB8AC3E}">
        <p14:creationId xmlns:p14="http://schemas.microsoft.com/office/powerpoint/2010/main" val="389744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第七章 </a:t>
            </a:r>
            <a:r>
              <a:rPr lang="zh-CN" altLang="zh-CN" dirty="0" smtClean="0"/>
              <a:t>半导体存储器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457200" y="1556792"/>
            <a:ext cx="8229600" cy="456937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kumimoji="1" sz="3200" baseline="0">
                <a:solidFill>
                  <a:schemeClr val="tx1"/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kumimoji="1" sz="2800" baseline="0">
                <a:solidFill>
                  <a:schemeClr val="tx1"/>
                </a:solidFill>
                <a:latin typeface="Times New Roman" pitchFamily="18" charset="0"/>
                <a:ea typeface="+mj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kumimoji="1" sz="2400" baseline="0">
                <a:solidFill>
                  <a:schemeClr val="tx1"/>
                </a:solidFill>
                <a:latin typeface="Times New Roman" pitchFamily="18" charset="0"/>
                <a:ea typeface="+mj-ea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+mj-ea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+mj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掩膜只读存储器</a:t>
            </a:r>
            <a:endParaRPr lang="en-US" altLang="zh-CN" kern="0" dirty="0" smtClean="0"/>
          </a:p>
          <a:p>
            <a:pPr lvl="1"/>
            <a:endParaRPr lang="en-US" altLang="zh-CN" kern="0" dirty="0"/>
          </a:p>
        </p:txBody>
      </p:sp>
      <p:pic>
        <p:nvPicPr>
          <p:cNvPr id="4" name="Picture 7" descr="7-2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72963"/>
            <a:ext cx="5328592" cy="367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331640" y="6107201"/>
            <a:ext cx="39604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+mj-ea"/>
                <a:ea typeface="+mj-ea"/>
              </a:rPr>
              <a:t>用</a:t>
            </a:r>
            <a:r>
              <a:rPr lang="en-US" altLang="zh-CN" sz="2400" dirty="0" smtClean="0">
                <a:latin typeface="+mj-ea"/>
                <a:ea typeface="+mj-ea"/>
              </a:rPr>
              <a:t>MOS</a:t>
            </a:r>
            <a:r>
              <a:rPr lang="zh-CN" altLang="en-US" sz="2400" dirty="0" smtClean="0">
                <a:latin typeface="+mj-ea"/>
                <a:ea typeface="+mj-ea"/>
              </a:rPr>
              <a:t>管构成的存储矩阵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6" name="Picture 11" descr="ppt8页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620688"/>
            <a:ext cx="5256212" cy="2897188"/>
          </a:xfrm>
          <a:prstGeom prst="rect">
            <a:avLst/>
          </a:prstGeom>
          <a:noFill/>
          <a:ln w="57150" cmpd="thickThin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6280720" y="3594168"/>
            <a:ext cx="28632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+mj-ea"/>
                <a:ea typeface="+mj-ea"/>
              </a:rPr>
              <a:t>存储的数据与二极管构成的存储矩阵相同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54119" y="5635723"/>
            <a:ext cx="1723549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多为对称结构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81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69371"/>
          </a:xfrm>
        </p:spPr>
        <p:txBody>
          <a:bodyPr/>
          <a:lstStyle/>
          <a:p>
            <a:r>
              <a:rPr lang="zh-CN" altLang="en-US" dirty="0" smtClean="0"/>
              <a:t>掩膜只读存储器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特点</a:t>
            </a:r>
            <a:endParaRPr lang="en-US" altLang="zh-CN" dirty="0"/>
          </a:p>
          <a:p>
            <a:pPr lvl="2"/>
            <a:r>
              <a:rPr lang="zh-CN" altLang="en-US" dirty="0" smtClean="0"/>
              <a:t>按用户要求专门设计，出厂时内部数据已固定</a:t>
            </a:r>
            <a:endParaRPr lang="zh-CN" altLang="en-US" dirty="0"/>
          </a:p>
          <a:p>
            <a:pPr lvl="2"/>
            <a:r>
              <a:rPr lang="zh-CN" altLang="en-US" dirty="0" smtClean="0"/>
              <a:t>结构简单，价格便宜，非</a:t>
            </a:r>
            <a:r>
              <a:rPr lang="zh-CN" altLang="en-US" dirty="0"/>
              <a:t>易失性</a:t>
            </a:r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077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可编程只读存储器</a:t>
            </a:r>
            <a:r>
              <a:rPr lang="zh-CN" altLang="en-US" dirty="0"/>
              <a:t>（</a:t>
            </a:r>
            <a:r>
              <a:rPr lang="en-US" altLang="zh-CN" dirty="0"/>
              <a:t>PROM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总体结构与掩膜</a:t>
            </a:r>
            <a:r>
              <a:rPr lang="en-US" altLang="zh-CN" dirty="0" smtClean="0"/>
              <a:t>ROM</a:t>
            </a:r>
            <a:r>
              <a:rPr lang="zh-CN" altLang="en-US" dirty="0" smtClean="0"/>
              <a:t>一样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存储矩阵</a:t>
            </a:r>
            <a:endParaRPr lang="en-US" altLang="zh-CN" dirty="0" smtClean="0"/>
          </a:p>
          <a:p>
            <a:pPr lvl="2"/>
            <a:r>
              <a:rPr lang="zh-CN" altLang="en-US" dirty="0"/>
              <a:t>地址</a:t>
            </a:r>
            <a:r>
              <a:rPr lang="zh-CN" altLang="en-US" dirty="0" smtClean="0"/>
              <a:t>译码器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输出电路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但在存储矩阵的所有交叉点上全部制作了存储元件，即相当于在所有存储单元中都存入了</a:t>
            </a:r>
            <a:r>
              <a:rPr lang="en-US" altLang="zh-CN" dirty="0" smtClean="0"/>
              <a:t>1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09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可编程只读存储器</a:t>
            </a:r>
            <a:r>
              <a:rPr lang="zh-CN" altLang="en-US" dirty="0"/>
              <a:t>（</a:t>
            </a:r>
            <a:r>
              <a:rPr lang="en-US" altLang="zh-CN" dirty="0"/>
              <a:t>PROM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熔丝型</a:t>
            </a:r>
            <a:r>
              <a:rPr lang="en-US" altLang="zh-CN" dirty="0" smtClean="0"/>
              <a:t>PROM</a:t>
            </a:r>
            <a:r>
              <a:rPr lang="zh-CN" altLang="en-US" dirty="0" smtClean="0"/>
              <a:t>存储单元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21700"/>
            <a:ext cx="2952328" cy="33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220072" y="2780928"/>
            <a:ext cx="356763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 smtClean="0">
                <a:latin typeface="+mj-ea"/>
                <a:ea typeface="+mj-ea"/>
              </a:rPr>
              <a:t>如图，</a:t>
            </a:r>
            <a:r>
              <a:rPr kumimoji="1" lang="zh-CN" altLang="en-US" sz="2400" dirty="0">
                <a:latin typeface="+mj-ea"/>
                <a:ea typeface="+mj-ea"/>
              </a:rPr>
              <a:t>三极管的</a:t>
            </a:r>
            <a:r>
              <a:rPr kumimoji="1" lang="en-US" altLang="zh-CN" sz="2400" dirty="0">
                <a:latin typeface="+mj-ea"/>
                <a:ea typeface="+mj-ea"/>
              </a:rPr>
              <a:t>be</a:t>
            </a:r>
            <a:r>
              <a:rPr kumimoji="1" lang="zh-CN" altLang="en-US" sz="2400" dirty="0">
                <a:latin typeface="+mj-ea"/>
                <a:ea typeface="+mj-ea"/>
              </a:rPr>
              <a:t>结接在字线和位线之间，相当于字线和位线之间的二极管。快速熔断丝接在发射极，当想写入</a:t>
            </a:r>
            <a:r>
              <a:rPr kumimoji="1" lang="en-US" altLang="zh-CN" sz="2400" dirty="0">
                <a:latin typeface="+mj-ea"/>
                <a:ea typeface="+mj-ea"/>
              </a:rPr>
              <a:t>0</a:t>
            </a:r>
            <a:r>
              <a:rPr kumimoji="1" lang="zh-CN" altLang="en-US" sz="2400" dirty="0">
                <a:latin typeface="+mj-ea"/>
                <a:ea typeface="+mj-ea"/>
              </a:rPr>
              <a:t>时，只要把相应的存储单元的熔断丝烧断即可。但只可编写一</a:t>
            </a:r>
            <a:r>
              <a:rPr kumimoji="1" lang="zh-CN" altLang="en-US" sz="2400" dirty="0" smtClean="0">
                <a:latin typeface="+mj-ea"/>
                <a:ea typeface="+mj-ea"/>
              </a:rPr>
              <a:t>次。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13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可编程只读存储器</a:t>
            </a:r>
            <a:r>
              <a:rPr lang="zh-CN" altLang="en-US" dirty="0"/>
              <a:t>（</a:t>
            </a:r>
            <a:r>
              <a:rPr lang="en-US" altLang="zh-CN" dirty="0"/>
              <a:t>PROM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熔丝型</a:t>
            </a:r>
            <a:r>
              <a:rPr lang="en-US" altLang="zh-CN" dirty="0" smtClean="0"/>
              <a:t>PROM</a:t>
            </a:r>
            <a:r>
              <a:rPr lang="zh-CN" altLang="en-US" dirty="0" smtClean="0"/>
              <a:t>存储单元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FF0000"/>
                </a:solidFill>
              </a:rPr>
              <a:t>反</a:t>
            </a:r>
            <a:r>
              <a:rPr lang="zh-CN" altLang="en-US" dirty="0">
                <a:solidFill>
                  <a:srgbClr val="FF0000"/>
                </a:solidFill>
              </a:rPr>
              <a:t>熔</a:t>
            </a:r>
            <a:r>
              <a:rPr lang="zh-CN" altLang="en-US" dirty="0" smtClean="0">
                <a:solidFill>
                  <a:srgbClr val="FF0000"/>
                </a:solidFill>
              </a:rPr>
              <a:t>丝结构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PROM</a:t>
            </a:r>
          </a:p>
          <a:p>
            <a:pPr lvl="2"/>
            <a:r>
              <a:rPr lang="zh-CN" altLang="en-US" dirty="0" smtClean="0"/>
              <a:t>连接点是绝缘连接件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未编程时，所有连接件均不导通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编程后，施加编程电压，绝缘被永久性击穿，连接点的两根导线被接通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96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可编程只读存储器</a:t>
            </a:r>
            <a:r>
              <a:rPr lang="zh-CN" altLang="en-US" dirty="0"/>
              <a:t>（</a:t>
            </a:r>
            <a:r>
              <a:rPr lang="en-US" altLang="zh-CN" dirty="0"/>
              <a:t>PROM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熔丝型</a:t>
            </a:r>
            <a:r>
              <a:rPr lang="en-US" altLang="zh-CN" dirty="0" smtClean="0"/>
              <a:t>PROM</a:t>
            </a:r>
            <a:r>
              <a:rPr lang="zh-CN" altLang="en-US" dirty="0" smtClean="0"/>
              <a:t>存储单元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5" name="Picture 10" descr="7-2-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830" y="1674494"/>
            <a:ext cx="4099326" cy="48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57290" y="2357430"/>
            <a:ext cx="4357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latin typeface="+mj-ea"/>
                <a:ea typeface="+mj-ea"/>
              </a:rPr>
              <a:t>  16×8</a:t>
            </a:r>
            <a:r>
              <a:rPr lang="zh-CN" altLang="en-US" sz="2000" dirty="0">
                <a:latin typeface="+mj-ea"/>
                <a:ea typeface="+mj-ea"/>
              </a:rPr>
              <a:t>位的</a:t>
            </a:r>
            <a:r>
              <a:rPr lang="en-US" altLang="zh-CN" sz="2000" dirty="0" smtClean="0">
                <a:latin typeface="+mj-ea"/>
                <a:ea typeface="+mj-ea"/>
              </a:rPr>
              <a:t>PROM</a:t>
            </a:r>
            <a:r>
              <a:rPr lang="zh-CN" altLang="en-US" sz="2000" dirty="0" smtClean="0">
                <a:latin typeface="+mj-ea"/>
                <a:ea typeface="+mj-ea"/>
              </a:rPr>
              <a:t>结构原理图，</a:t>
            </a:r>
            <a:endParaRPr lang="en-US" altLang="zh-CN" sz="2000" dirty="0" smtClean="0">
              <a:latin typeface="+mj-ea"/>
              <a:ea typeface="+mj-ea"/>
            </a:endParaRPr>
          </a:p>
          <a:p>
            <a:r>
              <a:rPr lang="en-US" altLang="zh-CN" sz="2000" dirty="0" smtClean="0">
                <a:latin typeface="+mj-ea"/>
                <a:ea typeface="+mj-ea"/>
              </a:rPr>
              <a:t>   </a:t>
            </a:r>
            <a:r>
              <a:rPr lang="zh-CN" altLang="en-US" sz="2000" dirty="0" smtClean="0">
                <a:latin typeface="+mj-ea"/>
                <a:ea typeface="+mj-ea"/>
              </a:rPr>
              <a:t>写入</a:t>
            </a:r>
            <a:r>
              <a:rPr lang="zh-CN" altLang="en-US" sz="2000" dirty="0">
                <a:latin typeface="+mj-ea"/>
                <a:ea typeface="+mj-ea"/>
              </a:rPr>
              <a:t>时，要使用编程器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7290" y="3143248"/>
            <a:ext cx="3571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latin typeface="+mj-ea"/>
                <a:ea typeface="+mj-ea"/>
              </a:rPr>
              <a:t>  PROM</a:t>
            </a:r>
            <a:r>
              <a:rPr lang="zh-CN" altLang="en-US" sz="2000" dirty="0" smtClean="0">
                <a:latin typeface="+mj-ea"/>
                <a:ea typeface="+mj-ea"/>
              </a:rPr>
              <a:t>的内容一经写入以后，    </a:t>
            </a:r>
            <a:endParaRPr lang="en-US" altLang="zh-CN" sz="2000" dirty="0" smtClean="0">
              <a:latin typeface="+mj-ea"/>
              <a:ea typeface="+mj-ea"/>
            </a:endParaRPr>
          </a:p>
          <a:p>
            <a:r>
              <a:rPr lang="en-US" altLang="zh-CN" sz="2000" dirty="0" smtClean="0">
                <a:latin typeface="+mj-ea"/>
                <a:ea typeface="+mj-ea"/>
              </a:rPr>
              <a:t>   </a:t>
            </a:r>
            <a:r>
              <a:rPr lang="zh-CN" altLang="en-US" sz="2000" dirty="0" smtClean="0">
                <a:latin typeface="+mj-ea"/>
                <a:ea typeface="+mj-ea"/>
              </a:rPr>
              <a:t>就不可能修改了！</a:t>
            </a:r>
            <a:endParaRPr lang="en-US" altLang="zh-CN" sz="2000" dirty="0" smtClean="0">
              <a:latin typeface="+mj-ea"/>
              <a:ea typeface="+mj-ea"/>
            </a:endParaRPr>
          </a:p>
          <a:p>
            <a:endParaRPr lang="en-US" altLang="zh-CN" sz="2000" dirty="0" smtClean="0">
              <a:latin typeface="+mj-ea"/>
              <a:ea typeface="+mj-ea"/>
            </a:endParaRPr>
          </a:p>
          <a:p>
            <a:r>
              <a:rPr lang="zh-CN" altLang="en-US" sz="2400" dirty="0" smtClean="0">
                <a:latin typeface="+mj-ea"/>
                <a:ea typeface="+mj-ea"/>
              </a:rPr>
              <a:t>所以它只能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写入一次！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1583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可擦除的可编程只读存储器（</a:t>
                </a:r>
                <a:r>
                  <a:rPr lang="en-US" altLang="zh-CN" dirty="0" smtClean="0"/>
                  <a:t>EPROM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存储的数据可以擦除重写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总体结构形式</a:t>
                </a:r>
                <a:r>
                  <a:rPr lang="zh-CN" altLang="en-US" dirty="0" smtClean="0"/>
                  <a:t>上与</a:t>
                </a:r>
                <a:r>
                  <a:rPr lang="en-US" altLang="zh-CN" dirty="0" smtClean="0"/>
                  <a:t>PROM</a:t>
                </a:r>
                <a:r>
                  <a:rPr lang="zh-CN" altLang="en-US" dirty="0" smtClean="0"/>
                  <a:t>没有多大区别，只是采用了不同的存储单元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分类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用紫外线擦除的</a:t>
                </a:r>
                <a:r>
                  <a:rPr lang="en-US" altLang="zh-CN" dirty="0" smtClean="0"/>
                  <a:t>PROM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UVEPROM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lvl="2"/>
                <a:r>
                  <a:rPr lang="zh-CN" altLang="en-US" dirty="0"/>
                  <a:t>用电信号可擦除的可编程</a:t>
                </a:r>
                <a:r>
                  <a:rPr lang="en-US" altLang="zh-CN" dirty="0"/>
                  <a:t>ROM</a:t>
                </a:r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PROM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新一代电信号擦除的</a:t>
                </a:r>
                <a:r>
                  <a:rPr lang="en-US" altLang="zh-CN" dirty="0" smtClean="0"/>
                  <a:t>PROM——</a:t>
                </a:r>
                <a:r>
                  <a:rPr lang="zh-CN" altLang="en-US" dirty="0" smtClean="0"/>
                  <a:t>快</a:t>
                </a:r>
                <a:r>
                  <a:rPr lang="zh-CN" altLang="en-US" dirty="0"/>
                  <a:t>闪存储器（</a:t>
                </a:r>
                <a:r>
                  <a:rPr lang="en-US" altLang="zh-CN" dirty="0"/>
                  <a:t>Flash Memory</a:t>
                </a:r>
                <a:r>
                  <a:rPr lang="zh-CN" altLang="en-US" dirty="0"/>
                  <a:t>）</a:t>
                </a:r>
                <a:endParaRPr lang="en-US" altLang="zh-CN" sz="400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1600" b="-3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3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8507288" cy="4569371"/>
          </a:xfrm>
        </p:spPr>
        <p:txBody>
          <a:bodyPr/>
          <a:lstStyle/>
          <a:p>
            <a:r>
              <a:rPr lang="zh-CN" altLang="en-US" dirty="0"/>
              <a:t>可擦除的可编程只读存储器（</a:t>
            </a:r>
            <a:r>
              <a:rPr lang="en-US" altLang="zh-CN" dirty="0"/>
              <a:t>EPROM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用紫外线擦除的</a:t>
            </a:r>
            <a:r>
              <a:rPr lang="en-US" altLang="zh-CN" dirty="0"/>
              <a:t>PROM</a:t>
            </a:r>
            <a:r>
              <a:rPr lang="zh-CN" altLang="en-US" dirty="0"/>
              <a:t>（</a:t>
            </a:r>
            <a:r>
              <a:rPr lang="en-US" altLang="zh-CN" dirty="0"/>
              <a:t>UVEPROM</a:t>
            </a:r>
            <a:r>
              <a:rPr lang="zh-CN" altLang="en-US" dirty="0"/>
              <a:t>）</a:t>
            </a:r>
          </a:p>
          <a:p>
            <a:pPr lvl="2"/>
            <a:r>
              <a:rPr lang="en-US" altLang="zh-CN" dirty="0" smtClean="0"/>
              <a:t>Ultra-Violet Erasable Programmable Read-Only Memory</a:t>
            </a:r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采用叠</a:t>
            </a:r>
            <a:r>
              <a:rPr lang="zh-CN" altLang="en-US" dirty="0"/>
              <a:t>栅注入</a:t>
            </a:r>
            <a:r>
              <a:rPr lang="en-US" altLang="zh-CN" dirty="0"/>
              <a:t>MOS</a:t>
            </a:r>
            <a:r>
              <a:rPr lang="zh-CN" altLang="en-US" dirty="0" smtClean="0"/>
              <a:t>管</a:t>
            </a:r>
            <a:r>
              <a:rPr lang="en-US" altLang="zh-CN" dirty="0"/>
              <a:t>(Stacked-gate Injunction Metal-Oxide-Semiconductor</a:t>
            </a:r>
            <a:r>
              <a:rPr lang="en-US" altLang="zh-CN" dirty="0" smtClean="0"/>
              <a:t>)</a:t>
            </a:r>
            <a:r>
              <a:rPr lang="zh-CN" altLang="en-US" dirty="0" smtClean="0"/>
              <a:t>作为存储单元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51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861048"/>
            <a:ext cx="6230665" cy="24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520" y="1556792"/>
            <a:ext cx="8892480" cy="4569371"/>
          </a:xfrm>
        </p:spPr>
        <p:txBody>
          <a:bodyPr/>
          <a:lstStyle/>
          <a:p>
            <a:r>
              <a:rPr lang="en-US" altLang="zh-CN" dirty="0" smtClean="0"/>
              <a:t>EPROM</a:t>
            </a:r>
            <a:r>
              <a:rPr lang="zh-CN" altLang="en-US" dirty="0" smtClean="0"/>
              <a:t>（</a:t>
            </a:r>
            <a:r>
              <a:rPr lang="en-US" altLang="zh-CN" dirty="0"/>
              <a:t>UVEPROM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叠栅注入</a:t>
            </a:r>
            <a:r>
              <a:rPr lang="en-US" altLang="zh-CN" dirty="0" smtClean="0"/>
              <a:t>MOS</a:t>
            </a:r>
            <a:r>
              <a:rPr lang="zh-CN" altLang="en-US" dirty="0"/>
              <a:t>管－</a:t>
            </a:r>
            <a:r>
              <a:rPr lang="en-US" altLang="zh-CN" dirty="0" smtClean="0"/>
              <a:t>SIMOS</a:t>
            </a:r>
          </a:p>
          <a:p>
            <a:pPr lvl="2"/>
            <a:r>
              <a:rPr lang="zh-CN" altLang="en-US" dirty="0"/>
              <a:t>下图</a:t>
            </a:r>
            <a:r>
              <a:rPr lang="zh-CN" altLang="en-US" dirty="0" smtClean="0"/>
              <a:t>为</a:t>
            </a:r>
            <a:r>
              <a:rPr lang="en-US" altLang="zh-CN" dirty="0"/>
              <a:t>SIMOS</a:t>
            </a:r>
            <a:r>
              <a:rPr lang="zh-CN" altLang="en-US" dirty="0"/>
              <a:t>的结构原理图和符号。它是一个</a:t>
            </a:r>
            <a:r>
              <a:rPr lang="en-US" altLang="zh-CN" dirty="0"/>
              <a:t>N</a:t>
            </a:r>
            <a:r>
              <a:rPr lang="zh-CN" altLang="en-US" dirty="0"/>
              <a:t>沟道增强型</a:t>
            </a:r>
            <a:r>
              <a:rPr lang="en-US" altLang="zh-CN" dirty="0"/>
              <a:t>MOS</a:t>
            </a:r>
            <a:r>
              <a:rPr lang="zh-CN" altLang="en-US" dirty="0"/>
              <a:t>管，有两个重叠的栅极－－控制栅</a:t>
            </a:r>
            <a:r>
              <a:rPr lang="en-US" altLang="zh-CN" dirty="0"/>
              <a:t>G</a:t>
            </a:r>
            <a:r>
              <a:rPr lang="en-US" altLang="zh-CN" baseline="-25000" dirty="0"/>
              <a:t>C</a:t>
            </a:r>
            <a:r>
              <a:rPr lang="zh-CN" altLang="en-US" dirty="0"/>
              <a:t>和浮置栅</a:t>
            </a:r>
            <a:r>
              <a:rPr lang="en-US" altLang="zh-CN" dirty="0"/>
              <a:t>G</a:t>
            </a:r>
            <a:r>
              <a:rPr lang="en-US" altLang="zh-CN" baseline="-25000" dirty="0"/>
              <a:t>f</a:t>
            </a:r>
            <a:r>
              <a:rPr lang="zh-CN" altLang="en-US" dirty="0"/>
              <a:t>。控制栅</a:t>
            </a:r>
            <a:r>
              <a:rPr lang="en-US" altLang="zh-CN" dirty="0"/>
              <a:t>G</a:t>
            </a:r>
            <a:r>
              <a:rPr lang="en-US" altLang="zh-CN" baseline="-25000" dirty="0"/>
              <a:t>C</a:t>
            </a:r>
            <a:r>
              <a:rPr lang="zh-CN" altLang="en-US" dirty="0"/>
              <a:t>用于控制读写，浮置栅</a:t>
            </a:r>
            <a:r>
              <a:rPr lang="en-US" altLang="zh-CN" dirty="0"/>
              <a:t>G</a:t>
            </a:r>
            <a:r>
              <a:rPr lang="en-US" altLang="zh-CN" baseline="-25000" dirty="0"/>
              <a:t>f</a:t>
            </a:r>
            <a:r>
              <a:rPr lang="zh-CN" altLang="en-US" dirty="0"/>
              <a:t>用于长期保存注入的电荷。</a:t>
            </a:r>
            <a:endParaRPr lang="zh-CN" altLang="en-US" baseline="-25000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40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2" y="3665597"/>
            <a:ext cx="6230665" cy="24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892480" cy="4569371"/>
              </a:xfrm>
            </p:spPr>
            <p:txBody>
              <a:bodyPr/>
              <a:lstStyle/>
              <a:p>
                <a:r>
                  <a:rPr lang="en-US" altLang="zh-CN" dirty="0" smtClean="0"/>
                  <a:t>EPROM</a:t>
                </a:r>
                <a:r>
                  <a:rPr lang="zh-CN" altLang="en-US" dirty="0" smtClean="0"/>
                  <a:t>（</a:t>
                </a:r>
                <a:r>
                  <a:rPr lang="en-US" altLang="zh-CN" dirty="0"/>
                  <a:t>UVEPROM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工作</a:t>
                </a:r>
                <a:r>
                  <a:rPr lang="zh-CN" altLang="en-US" dirty="0"/>
                  <a:t>原理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dirty="0"/>
                  <a:t>上充以负电荷，则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处正常逻辑高电平下不导通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dirty="0"/>
                  <a:t>上未充负电荷，则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处正常逻辑高电平下导通</a:t>
                </a: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892480" cy="4569371"/>
              </a:xfrm>
              <a:blipFill rotWithShape="1">
                <a:blip r:embed="rId3"/>
                <a:stretch>
                  <a:fillRect l="-1508" t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56497" y="4195370"/>
                <a:ext cx="2492990" cy="1348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  <a:ea typeface="+mj-ea"/>
                          </a:rPr>
                          <m:t>𝐺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+mj-ea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j-ea"/>
                    <a:ea typeface="+mj-ea"/>
                  </a:rPr>
                  <a:t>浮置栅</a:t>
                </a:r>
                <a:endParaRPr lang="en-US" altLang="zh-CN" sz="2000" dirty="0" smtClean="0">
                  <a:latin typeface="+mj-ea"/>
                  <a:ea typeface="+mj-ea"/>
                </a:endParaRPr>
              </a:p>
              <a:p>
                <a:r>
                  <a:rPr lang="zh-CN" altLang="en-US" sz="2000" dirty="0" smtClean="0">
                    <a:latin typeface="+mj-ea"/>
                    <a:ea typeface="+mj-ea"/>
                  </a:rPr>
                  <a:t>长期保存注入电荷</a:t>
                </a:r>
                <a:endParaRPr lang="en-US" altLang="zh-CN" sz="2000" i="1" dirty="0" smtClean="0">
                  <a:latin typeface="+mj-ea"/>
                  <a:ea typeface="+mj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  <a:ea typeface="+mj-ea"/>
                          </a:rPr>
                          <m:t>𝐺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+mj-ea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j-ea"/>
                    <a:ea typeface="+mj-ea"/>
                  </a:rPr>
                  <a:t>控制栅</a:t>
                </a:r>
                <a:endParaRPr lang="en-US" altLang="zh-CN" sz="2000" dirty="0" smtClean="0">
                  <a:latin typeface="+mj-ea"/>
                  <a:ea typeface="+mj-ea"/>
                </a:endParaRPr>
              </a:p>
              <a:p>
                <a:r>
                  <a:rPr lang="zh-CN" altLang="en-US" sz="2000" dirty="0" smtClean="0">
                    <a:latin typeface="+mj-ea"/>
                    <a:ea typeface="+mj-ea"/>
                  </a:rPr>
                  <a:t>控制读出和写入</a:t>
                </a:r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497" y="4195370"/>
                <a:ext cx="2492990" cy="1348061"/>
              </a:xfrm>
              <a:prstGeom prst="rect">
                <a:avLst/>
              </a:prstGeom>
              <a:blipFill rotWithShape="1">
                <a:blip r:embed="rId4"/>
                <a:stretch>
                  <a:fillRect t="-1357" r="-2451" b="-7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重点内容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存储器的基本工作原理、分类</a:t>
            </a:r>
            <a:endParaRPr lang="en-US" altLang="zh-CN" dirty="0" smtClean="0"/>
          </a:p>
          <a:p>
            <a:r>
              <a:rPr lang="zh-CN" altLang="en-US" dirty="0" smtClean="0"/>
              <a:t>每种类型</a:t>
            </a:r>
            <a:r>
              <a:rPr lang="zh-CN" altLang="en-US" dirty="0"/>
              <a:t>存储器的特点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44" y="785794"/>
            <a:ext cx="2858731" cy="352965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6" name="内容占位符 3"/>
          <p:cNvSpPr>
            <a:spLocks noGrp="1"/>
          </p:cNvSpPr>
          <p:nvPr>
            <p:ph idx="1"/>
          </p:nvPr>
        </p:nvSpPr>
        <p:spPr>
          <a:xfrm>
            <a:off x="251520" y="1556792"/>
            <a:ext cx="8892480" cy="5086918"/>
          </a:xfrm>
        </p:spPr>
        <p:txBody>
          <a:bodyPr/>
          <a:lstStyle/>
          <a:p>
            <a:r>
              <a:rPr lang="en-US" altLang="zh-CN" dirty="0" smtClean="0"/>
              <a:t>EPROM</a:t>
            </a:r>
            <a:r>
              <a:rPr lang="zh-CN" altLang="en-US" dirty="0" smtClean="0"/>
              <a:t>（</a:t>
            </a:r>
            <a:r>
              <a:rPr lang="en-US" altLang="zh-CN" dirty="0"/>
              <a:t>UVEPROM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工作原理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右图为</a:t>
            </a:r>
            <a:r>
              <a:rPr lang="en-US" altLang="zh-CN" dirty="0" smtClean="0"/>
              <a:t>SIMOS</a:t>
            </a:r>
            <a:r>
              <a:rPr lang="zh-CN" altLang="en-US" dirty="0" smtClean="0"/>
              <a:t>管构成的存储单元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当写入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时，首先应在漏</a:t>
            </a:r>
            <a:r>
              <a:rPr lang="en-US" altLang="zh-CN" dirty="0" smtClean="0"/>
              <a:t>-</a:t>
            </a:r>
            <a:r>
              <a:rPr lang="zh-CN" altLang="en-US" dirty="0" smtClean="0"/>
              <a:t>源之间加</a:t>
            </a:r>
            <a:endParaRPr lang="en-US" altLang="zh-CN" dirty="0" smtClean="0"/>
          </a:p>
          <a:p>
            <a:pPr lvl="2">
              <a:buNone/>
            </a:pPr>
            <a:r>
              <a:rPr lang="zh-CN" altLang="en-US" dirty="0" smtClean="0"/>
              <a:t>较高的电压</a:t>
            </a:r>
            <a:r>
              <a:rPr lang="en-US" altLang="zh-CN" dirty="0" smtClean="0"/>
              <a:t>(20V~25V)</a:t>
            </a:r>
            <a:r>
              <a:rPr lang="zh-CN" altLang="en-US" dirty="0" smtClean="0"/>
              <a:t>，发生雪崩击穿，</a:t>
            </a:r>
            <a:endParaRPr lang="en-US" altLang="zh-CN" dirty="0" smtClean="0"/>
          </a:p>
          <a:p>
            <a:pPr lvl="2">
              <a:buNone/>
            </a:pPr>
            <a:r>
              <a:rPr lang="zh-CN" altLang="en-US" dirty="0" smtClean="0"/>
              <a:t>同时在控制栅上加高压脉冲</a:t>
            </a:r>
            <a:r>
              <a:rPr lang="en-US" altLang="zh-CN" dirty="0" smtClean="0"/>
              <a:t>(25V/50ms)</a:t>
            </a:r>
            <a:r>
              <a:rPr lang="zh-CN" altLang="en-US" dirty="0" smtClean="0"/>
              <a:t>，在栅极电场的作</a:t>
            </a:r>
            <a:endParaRPr lang="en-US" altLang="zh-CN" dirty="0" smtClean="0"/>
          </a:p>
          <a:p>
            <a:pPr lvl="2">
              <a:buNone/>
            </a:pPr>
            <a:r>
              <a:rPr lang="zh-CN" altLang="en-US" dirty="0" smtClean="0"/>
              <a:t>用下，在</a:t>
            </a:r>
            <a:r>
              <a:rPr lang="en-US" altLang="zh-CN" dirty="0" err="1" smtClean="0"/>
              <a:t>Gf</a:t>
            </a:r>
            <a:r>
              <a:rPr lang="zh-CN" altLang="en-US" dirty="0" smtClean="0"/>
              <a:t>上注入电荷，此时，</a:t>
            </a:r>
            <a:r>
              <a:rPr lang="en-US" altLang="zh-CN" dirty="0" err="1" smtClean="0"/>
              <a:t>Gc</a:t>
            </a:r>
            <a:r>
              <a:rPr lang="zh-CN" altLang="en-US" dirty="0" smtClean="0"/>
              <a:t>上加正常高电平时，</a:t>
            </a:r>
            <a:endParaRPr lang="en-US" altLang="zh-CN" dirty="0" smtClean="0"/>
          </a:p>
          <a:p>
            <a:pPr lvl="2">
              <a:buNone/>
            </a:pPr>
            <a:r>
              <a:rPr lang="en-US" altLang="zh-CN" dirty="0" smtClean="0"/>
              <a:t> SIMOS</a:t>
            </a:r>
            <a:r>
              <a:rPr lang="zh-CN" altLang="en-US" dirty="0" smtClean="0"/>
              <a:t>管截止，</a:t>
            </a:r>
            <a:r>
              <a:rPr lang="en-US" altLang="zh-CN" dirty="0" err="1" smtClean="0"/>
              <a:t>Dj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；若</a:t>
            </a:r>
            <a:r>
              <a:rPr lang="en-US" altLang="zh-CN" dirty="0" err="1" smtClean="0"/>
              <a:t>Gf</a:t>
            </a:r>
            <a:r>
              <a:rPr lang="zh-CN" altLang="en-US" dirty="0" smtClean="0"/>
              <a:t>上未注入电荷，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Gc</a:t>
            </a:r>
            <a:r>
              <a:rPr lang="zh-CN" altLang="en-US" dirty="0" smtClean="0"/>
              <a:t>上加正常</a:t>
            </a:r>
            <a:endParaRPr lang="en-US" altLang="zh-CN" dirty="0" smtClean="0"/>
          </a:p>
          <a:p>
            <a:pPr lvl="2">
              <a:buNone/>
            </a:pPr>
            <a:r>
              <a:rPr lang="zh-CN" altLang="en-US" dirty="0" smtClean="0"/>
              <a:t>高电平时，</a:t>
            </a:r>
            <a:r>
              <a:rPr lang="en-US" altLang="zh-CN" dirty="0" smtClean="0"/>
              <a:t>SIMOS</a:t>
            </a:r>
            <a:r>
              <a:rPr lang="zh-CN" altLang="en-US" dirty="0" smtClean="0"/>
              <a:t>管导通，</a:t>
            </a:r>
            <a:r>
              <a:rPr lang="en-US" altLang="zh-CN" dirty="0" err="1" smtClean="0"/>
              <a:t>Dj</a:t>
            </a:r>
            <a:r>
              <a:rPr lang="en-US" altLang="zh-CN" dirty="0" smtClean="0"/>
              <a:t>=1</a:t>
            </a:r>
            <a:r>
              <a:rPr lang="zh-CN" altLang="en-US" dirty="0" smtClean="0"/>
              <a:t>。即写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的操作就是对</a:t>
            </a:r>
            <a:r>
              <a:rPr lang="en-US" altLang="zh-CN" dirty="0" err="1" smtClean="0"/>
              <a:t>Gf</a:t>
            </a:r>
            <a:endParaRPr lang="en-US" altLang="zh-CN" dirty="0" smtClean="0"/>
          </a:p>
          <a:p>
            <a:pPr lvl="2">
              <a:buNone/>
            </a:pPr>
            <a:r>
              <a:rPr lang="zh-CN" altLang="en-US" dirty="0" smtClean="0"/>
              <a:t>的充电操作。</a:t>
            </a:r>
          </a:p>
          <a:p>
            <a:pPr marL="457200" lvl="1" indent="0">
              <a:buNone/>
            </a:pPr>
            <a:endParaRPr lang="en-US" altLang="zh-CN" sz="2400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85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520" y="642918"/>
            <a:ext cx="8892480" cy="4569371"/>
          </a:xfrm>
        </p:spPr>
        <p:txBody>
          <a:bodyPr/>
          <a:lstStyle/>
          <a:p>
            <a:r>
              <a:rPr lang="en-US" altLang="zh-CN" dirty="0" smtClean="0"/>
              <a:t>EPROM</a:t>
            </a:r>
            <a:r>
              <a:rPr lang="zh-CN" altLang="en-US" dirty="0" smtClean="0"/>
              <a:t>（</a:t>
            </a:r>
            <a:r>
              <a:rPr lang="en-US" altLang="zh-CN" dirty="0" smtClean="0"/>
              <a:t>UVEPROM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7" name="Picture 15" descr="7-2-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1357298"/>
            <a:ext cx="4071966" cy="53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65089" y="5013176"/>
                <a:ext cx="25929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+mj-ea"/>
                    <a:ea typeface="+mj-ea"/>
                  </a:rPr>
                  <a:t>使用</a:t>
                </a:r>
                <a:r>
                  <a:rPr lang="en-US" altLang="zh-CN" sz="2400" dirty="0" smtClean="0">
                    <a:latin typeface="+mj-ea"/>
                    <a:ea typeface="+mj-ea"/>
                  </a:rPr>
                  <a:t>SIMOS</a:t>
                </a:r>
                <a:r>
                  <a:rPr lang="zh-CN" altLang="en-US" sz="2400" dirty="0" smtClean="0">
                    <a:latin typeface="+mj-ea"/>
                    <a:ea typeface="+mj-ea"/>
                  </a:rPr>
                  <a:t>管的</a:t>
                </a:r>
                <a:endParaRPr lang="en-US" altLang="zh-CN" sz="2400" dirty="0" smtClean="0">
                  <a:latin typeface="+mj-ea"/>
                  <a:ea typeface="+mj-ea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  <a:ea typeface="+mj-ea"/>
                      </a:rPr>
                      <m:t>256</m:t>
                    </m:r>
                    <m:r>
                      <a:rPr lang="en-US" altLang="zh-CN" sz="2400" b="0" i="1" dirty="0" smtClean="0">
                        <a:latin typeface="Cambria Math"/>
                        <a:ea typeface="Cambria Math"/>
                      </a:rPr>
                      <m:t>×1</m:t>
                    </m:r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位</a:t>
                </a:r>
                <a:r>
                  <a:rPr lang="en-US" altLang="zh-CN" sz="2400" dirty="0" smtClean="0">
                    <a:latin typeface="+mj-ea"/>
                    <a:ea typeface="+mj-ea"/>
                  </a:rPr>
                  <a:t>EPROM</a:t>
                </a:r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89" y="5013176"/>
                <a:ext cx="2592954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471" t="-5839" r="-305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214942" y="4026763"/>
            <a:ext cx="3106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j-ea"/>
                <a:ea typeface="+mj-ea"/>
              </a:rPr>
              <a:t>缺点：擦除操作复杂，擦写速度慢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8" name="Picture 14" descr="era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348" y="1152758"/>
            <a:ext cx="2376488" cy="178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uveprom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380" y="2996249"/>
            <a:ext cx="1368425" cy="1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3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可擦除的可编程只读存储器（</a:t>
                </a:r>
                <a:r>
                  <a:rPr lang="en-US" altLang="zh-CN" dirty="0"/>
                  <a:t>EPROM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用电信号可擦除的可编程</a:t>
                </a:r>
                <a:r>
                  <a:rPr lang="en-US" altLang="zh-CN" dirty="0" smtClean="0"/>
                  <a:t>ROM</a:t>
                </a:r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PROM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Electrically Erasable Programmable Read-only Memory</a:t>
                </a:r>
              </a:p>
              <a:p>
                <a:pPr lvl="2"/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采用浮</a:t>
                </a:r>
                <a:r>
                  <a:rPr lang="zh-CN" altLang="en-US" dirty="0"/>
                  <a:t>栅</a:t>
                </a:r>
                <a:r>
                  <a:rPr lang="zh-CN" altLang="en-US" dirty="0" smtClean="0"/>
                  <a:t>隧道</a:t>
                </a:r>
                <a:r>
                  <a:rPr lang="zh-CN" altLang="en-US" dirty="0"/>
                  <a:t>氧化层</a:t>
                </a:r>
                <a:r>
                  <a:rPr lang="en-US" altLang="zh-CN" dirty="0"/>
                  <a:t>MOS</a:t>
                </a:r>
                <a:r>
                  <a:rPr lang="zh-CN" altLang="en-US" dirty="0" smtClean="0"/>
                  <a:t>管</a:t>
                </a:r>
                <a:r>
                  <a:rPr lang="en-US" altLang="zh-CN" dirty="0" smtClean="0"/>
                  <a:t>(Floating </a:t>
                </a:r>
                <a:r>
                  <a:rPr lang="en-US" altLang="zh-CN" dirty="0"/>
                  <a:t>gate Tunnel Oxide</a:t>
                </a:r>
                <a:r>
                  <a:rPr lang="zh-CN" altLang="en-US" dirty="0"/>
                  <a:t>，简称</a:t>
                </a:r>
                <a:r>
                  <a:rPr lang="en-US" altLang="zh-CN" dirty="0" err="1"/>
                  <a:t>Flotox</a:t>
                </a:r>
                <a:r>
                  <a:rPr lang="zh-CN" altLang="en-US" dirty="0" smtClean="0"/>
                  <a:t>管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作为存储单元</a:t>
                </a:r>
                <a:endParaRPr lang="en-US" altLang="zh-CN" dirty="0"/>
              </a:p>
              <a:p>
                <a:pPr lvl="2"/>
                <a:endParaRPr lang="en-US" altLang="zh-CN" dirty="0" smtClean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1600" r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5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04" y="4365104"/>
            <a:ext cx="3873851" cy="233365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484784"/>
                <a:ext cx="8229600" cy="45693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PROM</a:t>
                </a:r>
                <a:endParaRPr lang="en-US" altLang="zh-CN" dirty="0"/>
              </a:p>
              <a:p>
                <a:pPr lvl="1"/>
                <a:r>
                  <a:rPr lang="en-US" altLang="zh-CN" sz="2400" dirty="0" err="1">
                    <a:latin typeface="+mj-ea"/>
                  </a:rPr>
                  <a:t>Flotox</a:t>
                </a:r>
                <a:r>
                  <a:rPr lang="zh-CN" altLang="en-US" sz="2400" dirty="0">
                    <a:latin typeface="+mj-ea"/>
                  </a:rPr>
                  <a:t>的结构与</a:t>
                </a:r>
                <a:r>
                  <a:rPr lang="en-US" altLang="zh-CN" sz="2400" dirty="0">
                    <a:latin typeface="+mj-ea"/>
                  </a:rPr>
                  <a:t>SIMOS</a:t>
                </a:r>
                <a:r>
                  <a:rPr lang="zh-CN" altLang="en-US" sz="2400" dirty="0">
                    <a:latin typeface="+mj-ea"/>
                  </a:rPr>
                  <a:t>管相似，也是</a:t>
                </a:r>
                <a:r>
                  <a:rPr lang="en-US" altLang="zh-CN" sz="2400" dirty="0">
                    <a:latin typeface="+mj-ea"/>
                  </a:rPr>
                  <a:t>N</a:t>
                </a:r>
                <a:r>
                  <a:rPr lang="zh-CN" altLang="en-US" sz="2400" dirty="0" smtClean="0">
                    <a:latin typeface="+mj-ea"/>
                  </a:rPr>
                  <a:t>沟道增强型</a:t>
                </a:r>
                <a:r>
                  <a:rPr lang="en-US" altLang="zh-CN" sz="2400" dirty="0" smtClean="0">
                    <a:latin typeface="+mj-ea"/>
                  </a:rPr>
                  <a:t>MOS</a:t>
                </a:r>
                <a:r>
                  <a:rPr lang="zh-CN" altLang="en-US" sz="2400" dirty="0" smtClean="0">
                    <a:latin typeface="+mj-ea"/>
                  </a:rPr>
                  <a:t>管；也</a:t>
                </a:r>
                <a:r>
                  <a:rPr lang="zh-CN" altLang="en-US" sz="2400" dirty="0">
                    <a:latin typeface="+mj-ea"/>
                  </a:rPr>
                  <a:t>有两个栅极－－控制栅</a:t>
                </a:r>
                <a:r>
                  <a:rPr lang="en-US" altLang="zh-CN" sz="2400" dirty="0" err="1">
                    <a:latin typeface="+mj-ea"/>
                  </a:rPr>
                  <a:t>Gc</a:t>
                </a:r>
                <a:r>
                  <a:rPr lang="zh-CN" altLang="en-US" sz="2400" dirty="0">
                    <a:latin typeface="+mj-ea"/>
                  </a:rPr>
                  <a:t>和浮置栅</a:t>
                </a:r>
                <a:r>
                  <a:rPr lang="en-US" altLang="zh-CN" sz="2400" dirty="0">
                    <a:latin typeface="+mj-ea"/>
                  </a:rPr>
                  <a:t>G</a:t>
                </a:r>
                <a:r>
                  <a:rPr lang="en-US" altLang="zh-CN" sz="2400" baseline="-25000" dirty="0">
                    <a:latin typeface="+mj-ea"/>
                  </a:rPr>
                  <a:t>f</a:t>
                </a:r>
                <a:r>
                  <a:rPr lang="zh-CN" altLang="en-US" sz="2400" dirty="0" smtClean="0">
                    <a:latin typeface="+mj-ea"/>
                  </a:rPr>
                  <a:t>。</a:t>
                </a:r>
                <a:endParaRPr lang="en-US" altLang="zh-CN" sz="2400" dirty="0" smtClean="0">
                  <a:latin typeface="+mj-ea"/>
                </a:endParaRPr>
              </a:p>
              <a:p>
                <a:pPr lvl="1"/>
                <a:r>
                  <a:rPr lang="zh-CN" altLang="en-US" dirty="0" smtClean="0"/>
                  <a:t>隧道</a:t>
                </a:r>
                <a:r>
                  <a:rPr lang="zh-CN" altLang="en-US" dirty="0"/>
                  <a:t>区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dirty="0" smtClean="0"/>
                  <a:t>与</a:t>
                </a:r>
                <a:r>
                  <a:rPr lang="en-US" altLang="zh-CN" dirty="0" smtClean="0"/>
                  <a:t>D</a:t>
                </a:r>
                <a:r>
                  <a:rPr lang="zh-CN" altLang="en-US" dirty="0" smtClean="0"/>
                  <a:t>间有一个氧化层极薄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/>
                        <a:ea typeface="Cambria Math"/>
                      </a:rPr>
                      <m:t>2</m:t>
                    </m:r>
                    <m:r>
                      <a:rPr lang="en-US" altLang="zh-CN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altLang="zh-CN" dirty="0" smtClean="0"/>
                  <a:t>m</a:t>
                </a:r>
                <a:r>
                  <a:rPr lang="zh-CN" altLang="en-US" dirty="0"/>
                  <a:t>以</a:t>
                </a:r>
                <a:r>
                  <a:rPr lang="zh-CN" altLang="en-US" dirty="0" smtClean="0"/>
                  <a:t>下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的区域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隧道效应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隧道区的电场强度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CN" dirty="0" smtClean="0"/>
                  <a:t>V/cm</a:t>
                </a:r>
              </a:p>
              <a:p>
                <a:pPr marL="914400" lvl="2" indent="0">
                  <a:buNone/>
                </a:pPr>
                <a:r>
                  <a:rPr lang="zh-CN" altLang="en-US" dirty="0" smtClean="0"/>
                  <a:t>时，便在</a:t>
                </a:r>
                <a:r>
                  <a:rPr lang="en-US" altLang="zh-CN" dirty="0" smtClean="0"/>
                  <a:t>D</a:t>
                </a:r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dirty="0" smtClean="0"/>
                  <a:t>之间出现导</a:t>
                </a:r>
                <a:endParaRPr lang="en-US" altLang="zh-CN" dirty="0" smtClean="0"/>
              </a:p>
              <a:p>
                <a:pPr marL="914400" lvl="2" indent="0">
                  <a:buNone/>
                </a:pPr>
                <a:r>
                  <a:rPr lang="zh-CN" altLang="en-US" dirty="0" smtClean="0"/>
                  <a:t>电隧道，电子可以双向通过，</a:t>
                </a:r>
                <a:endParaRPr lang="en-US" altLang="zh-CN" dirty="0" smtClean="0"/>
              </a:p>
              <a:p>
                <a:pPr marL="914400" lvl="2" indent="0">
                  <a:buNone/>
                </a:pPr>
                <a:r>
                  <a:rPr lang="zh-CN" altLang="en-US" dirty="0" smtClean="0"/>
                  <a:t>形成电流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484784"/>
                <a:ext cx="8229600" cy="4569371"/>
              </a:xfrm>
              <a:blipFill rotWithShape="1">
                <a:blip r:embed="rId3"/>
                <a:stretch>
                  <a:fillRect t="-1602" b="-13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72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96" y="2636912"/>
            <a:ext cx="3736604" cy="35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PROM</a:t>
                </a:r>
              </a:p>
              <a:p>
                <a:pPr lvl="1"/>
                <a:r>
                  <a:rPr lang="zh-CN" altLang="en-US" dirty="0" smtClean="0"/>
                  <a:t>存储单元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除了</a:t>
                </a:r>
                <a:r>
                  <a:rPr lang="en-US" altLang="zh-CN" dirty="0" err="1" smtClean="0"/>
                  <a:t>Flotox</a:t>
                </a:r>
                <a:r>
                  <a:rPr lang="zh-CN" altLang="en-US" dirty="0" smtClean="0"/>
                  <a:t>管，还附加了一个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选通管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</a:t>
                </a:r>
                <a:r>
                  <a:rPr lang="en-US" altLang="zh-CN" dirty="0" err="1"/>
                  <a:t>Flotox</a:t>
                </a:r>
                <a:r>
                  <a:rPr lang="zh-CN" altLang="en-US" dirty="0" smtClean="0"/>
                  <a:t>管，又称存储管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为普通的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沟道增强型</a:t>
                </a:r>
                <a:endParaRPr lang="en-US" altLang="zh-CN" dirty="0" smtClean="0"/>
              </a:p>
              <a:p>
                <a:pPr marL="914400" lvl="2" indent="0">
                  <a:buNone/>
                </a:pPr>
                <a:r>
                  <a:rPr lang="en-US" altLang="zh-CN" dirty="0" smtClean="0"/>
                  <a:t>        MOS</a:t>
                </a:r>
                <a:r>
                  <a:rPr lang="zh-CN" altLang="en-US" dirty="0" smtClean="0"/>
                  <a:t>管，也称选通管</a:t>
                </a:r>
                <a:endParaRPr lang="en-US" altLang="zh-CN" dirty="0" smtClean="0"/>
              </a:p>
              <a:p>
                <a:pPr lvl="2"/>
                <a:r>
                  <a:rPr lang="zh-CN" altLang="en-US" dirty="0"/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dirty="0" smtClean="0"/>
                  <a:t>上是否充有负电荷</a:t>
                </a:r>
                <a:endParaRPr lang="en-US" altLang="zh-CN" dirty="0" smtClean="0"/>
              </a:p>
              <a:p>
                <a:pPr marL="914400" lvl="2" indent="0">
                  <a:buNone/>
                </a:pPr>
                <a:r>
                  <a:rPr lang="zh-CN" altLang="en-US" dirty="0" smtClean="0"/>
                  <a:t>来区分单元的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或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状态</a:t>
                </a:r>
                <a:endParaRPr lang="en-US" altLang="zh-CN" dirty="0"/>
              </a:p>
              <a:p>
                <a:pPr lvl="2"/>
                <a:endParaRPr lang="en-US" altLang="zh-CN" dirty="0" smtClean="0"/>
              </a:p>
              <a:p>
                <a:pPr lvl="2"/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2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507288" cy="45693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PROM</a:t>
                </a:r>
              </a:p>
              <a:p>
                <a:pPr lvl="1"/>
                <a:r>
                  <a:rPr lang="zh-CN" altLang="en-US" dirty="0" smtClean="0"/>
                  <a:t>缺点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擦除</a:t>
                </a:r>
                <a:r>
                  <a:rPr lang="zh-CN" altLang="en-US" dirty="0"/>
                  <a:t>和写入仍需加高电压脉冲，且时间仍较长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所以</a:t>
                </a:r>
                <a:r>
                  <a:rPr lang="zh-CN" altLang="en-US" dirty="0"/>
                  <a:t>在系统的正常工作状态下，只能工作在它的读出状态，作</a:t>
                </a:r>
                <a:r>
                  <a:rPr lang="en-US" altLang="zh-CN" dirty="0"/>
                  <a:t>ROM</a:t>
                </a:r>
                <a:r>
                  <a:rPr lang="zh-CN" altLang="en-US" dirty="0"/>
                  <a:t>使用。</a:t>
                </a:r>
              </a:p>
              <a:p>
                <a:pPr lvl="2"/>
                <a:endParaRPr lang="en-US" altLang="zh-CN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507288" cy="4569371"/>
              </a:xfrm>
              <a:blipFill rotWithShape="1">
                <a:blip r:embed="rId2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792088"/>
          </a:xfrm>
        </p:spPr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047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可擦除的可编程只读存储器（</a:t>
            </a:r>
            <a:r>
              <a:rPr lang="en-US" altLang="zh-CN" dirty="0"/>
              <a:t>EPROM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快</a:t>
            </a:r>
            <a:r>
              <a:rPr lang="zh-CN" altLang="en-US" dirty="0" smtClean="0"/>
              <a:t>闪存储器</a:t>
            </a:r>
            <a:r>
              <a:rPr lang="zh-CN" altLang="en-US" dirty="0"/>
              <a:t>（</a:t>
            </a:r>
            <a:r>
              <a:rPr lang="en-US" altLang="zh-CN" dirty="0" smtClean="0"/>
              <a:t>Flash Memory</a:t>
            </a:r>
            <a:r>
              <a:rPr lang="zh-CN" altLang="en-US" dirty="0" smtClean="0"/>
              <a:t>）</a:t>
            </a:r>
            <a:endParaRPr lang="en-US" altLang="zh-CN" sz="800" dirty="0"/>
          </a:p>
          <a:p>
            <a:pPr lvl="1"/>
            <a:r>
              <a:rPr lang="zh-CN" altLang="en-US" dirty="0"/>
              <a:t>结构</a:t>
            </a:r>
            <a:endParaRPr lang="en-US" altLang="zh-CN" dirty="0"/>
          </a:p>
          <a:p>
            <a:pPr lvl="2"/>
            <a:r>
              <a:rPr lang="zh-CN" altLang="en-US" dirty="0" smtClean="0"/>
              <a:t>与</a:t>
            </a:r>
            <a:r>
              <a:rPr lang="en-US" altLang="zh-CN" dirty="0" smtClean="0"/>
              <a:t>EPROM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SIMOS</a:t>
            </a:r>
            <a:r>
              <a:rPr lang="zh-CN" altLang="en-US" dirty="0" smtClean="0"/>
              <a:t>管极为相似。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区别是浮置栅与衬底间氧化层的厚度在</a:t>
            </a:r>
            <a:r>
              <a:rPr lang="en-US" altLang="zh-CN" dirty="0" smtClean="0"/>
              <a:t>EPROM</a:t>
            </a:r>
            <a:r>
              <a:rPr lang="zh-CN" altLang="en-US" dirty="0" smtClean="0"/>
              <a:t>中</a:t>
            </a:r>
            <a:r>
              <a:rPr lang="en-US" altLang="zh-CN" dirty="0" smtClean="0"/>
              <a:t>30~40nm</a:t>
            </a:r>
            <a:r>
              <a:rPr lang="zh-CN" altLang="en-US" dirty="0" smtClean="0"/>
              <a:t>，</a:t>
            </a:r>
            <a:r>
              <a:rPr lang="zh-CN" altLang="en-US" dirty="0"/>
              <a:t>快闪</a:t>
            </a:r>
            <a:r>
              <a:rPr lang="zh-CN" altLang="en-US" dirty="0" smtClean="0"/>
              <a:t>存储器中</a:t>
            </a:r>
            <a:r>
              <a:rPr lang="en-US" altLang="zh-CN" dirty="0" smtClean="0"/>
              <a:t>10~15nm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浮栅与源区重叠的部分由源区的横向扩散形成，面积小，因而浮置栅</a:t>
            </a:r>
            <a:r>
              <a:rPr lang="en-US" altLang="zh-CN" dirty="0" smtClean="0"/>
              <a:t>-</a:t>
            </a:r>
            <a:r>
              <a:rPr lang="zh-CN" altLang="en-US" dirty="0"/>
              <a:t>源</a:t>
            </a:r>
            <a:r>
              <a:rPr lang="zh-CN" altLang="en-US" dirty="0" smtClean="0"/>
              <a:t>区间的电容要比浮置栅</a:t>
            </a:r>
            <a:r>
              <a:rPr lang="en-US" altLang="zh-CN" dirty="0" smtClean="0"/>
              <a:t>-</a:t>
            </a:r>
            <a:r>
              <a:rPr lang="zh-CN" altLang="en-US" dirty="0" smtClean="0"/>
              <a:t>控制栅间的电容小得多。当控制栅和源极间加电压时，大部分电压都降在浮置栅与源极之间的电容上。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85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298" y="2708920"/>
            <a:ext cx="2735263" cy="27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1"/>
            <a:ext cx="4752528" cy="278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Flash </a:t>
            </a:r>
            <a:r>
              <a:rPr lang="en-US" altLang="zh-CN" dirty="0" smtClean="0"/>
              <a:t>Memory</a:t>
            </a:r>
          </a:p>
          <a:p>
            <a:pPr lvl="1"/>
            <a:r>
              <a:rPr lang="zh-CN" altLang="en-US" dirty="0" smtClean="0"/>
              <a:t>存储单元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为了提高集成度，由一只单管组成，省去了选通管</a:t>
            </a:r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5500039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j-ea"/>
                <a:ea typeface="+mj-ea"/>
              </a:rPr>
              <a:t>叠栅</a:t>
            </a:r>
            <a:r>
              <a:rPr lang="en-US" altLang="zh-CN" sz="2400" dirty="0" smtClean="0">
                <a:latin typeface="+mj-ea"/>
                <a:ea typeface="+mj-ea"/>
              </a:rPr>
              <a:t>MOS</a:t>
            </a:r>
            <a:r>
              <a:rPr lang="zh-CN" altLang="en-US" sz="2400" dirty="0" smtClean="0">
                <a:latin typeface="+mj-ea"/>
                <a:ea typeface="+mj-ea"/>
              </a:rPr>
              <a:t>管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3733" y="5505940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j-ea"/>
                <a:ea typeface="+mj-ea"/>
              </a:rPr>
              <a:t>存储单元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830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浮栅存储单元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altLang="zh-CN" sz="2400" dirty="0"/>
              <a:t>MOS </a:t>
            </a:r>
            <a:r>
              <a:rPr lang="zh-CN" altLang="en-US" sz="2400" dirty="0" smtClean="0"/>
              <a:t>管</a:t>
            </a:r>
            <a:r>
              <a:rPr lang="nl-NL" altLang="zh-CN" sz="2400" dirty="0" smtClean="0"/>
              <a:t>: </a:t>
            </a:r>
            <a:r>
              <a:rPr lang="nl-NL" altLang="zh-CN" sz="2400" dirty="0"/>
              <a:t>1 fixed threshold voltage</a:t>
            </a:r>
          </a:p>
          <a:p>
            <a:r>
              <a:rPr lang="nl-NL" altLang="zh-CN" sz="2400" dirty="0"/>
              <a:t>Flash memory cell: V</a:t>
            </a:r>
            <a:r>
              <a:rPr lang="nl-NL" altLang="zh-CN" sz="2400" baseline="-25000" dirty="0"/>
              <a:t>T</a:t>
            </a:r>
            <a:r>
              <a:rPr lang="nl-NL" altLang="zh-CN" sz="2400" dirty="0"/>
              <a:t> can be changed by program/erase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grpSp>
        <p:nvGrpSpPr>
          <p:cNvPr id="192516" name="Group 4"/>
          <p:cNvGrpSpPr>
            <a:grpSpLocks/>
          </p:cNvGrpSpPr>
          <p:nvPr/>
        </p:nvGrpSpPr>
        <p:grpSpPr bwMode="auto">
          <a:xfrm>
            <a:off x="684213" y="3068638"/>
            <a:ext cx="3024187" cy="2816225"/>
            <a:chOff x="340" y="1933"/>
            <a:chExt cx="1905" cy="1774"/>
          </a:xfrm>
        </p:grpSpPr>
        <p:sp>
          <p:nvSpPr>
            <p:cNvPr id="192517" name="Line 5"/>
            <p:cNvSpPr>
              <a:spLocks noChangeShapeType="1"/>
            </p:cNvSpPr>
            <p:nvPr/>
          </p:nvSpPr>
          <p:spPr bwMode="auto">
            <a:xfrm>
              <a:off x="703" y="1933"/>
              <a:ext cx="0" cy="15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518" name="Line 6"/>
            <p:cNvSpPr>
              <a:spLocks noChangeShapeType="1"/>
            </p:cNvSpPr>
            <p:nvPr/>
          </p:nvSpPr>
          <p:spPr bwMode="auto">
            <a:xfrm>
              <a:off x="522" y="3385"/>
              <a:ext cx="17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519" name="Freeform 7"/>
            <p:cNvSpPr>
              <a:spLocks/>
            </p:cNvSpPr>
            <p:nvPr/>
          </p:nvSpPr>
          <p:spPr bwMode="auto">
            <a:xfrm>
              <a:off x="975" y="2069"/>
              <a:ext cx="1225" cy="1339"/>
            </a:xfrm>
            <a:custGeom>
              <a:avLst/>
              <a:gdLst>
                <a:gd name="T0" fmla="*/ 0 w 1225"/>
                <a:gd name="T1" fmla="*/ 1316 h 1339"/>
                <a:gd name="T2" fmla="*/ 363 w 1225"/>
                <a:gd name="T3" fmla="*/ 1180 h 1339"/>
                <a:gd name="T4" fmla="*/ 907 w 1225"/>
                <a:gd name="T5" fmla="*/ 363 h 1339"/>
                <a:gd name="T6" fmla="*/ 1225 w 1225"/>
                <a:gd name="T7" fmla="*/ 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5" h="1339">
                  <a:moveTo>
                    <a:pt x="0" y="1316"/>
                  </a:moveTo>
                  <a:cubicBezTo>
                    <a:pt x="60" y="1293"/>
                    <a:pt x="212" y="1339"/>
                    <a:pt x="363" y="1180"/>
                  </a:cubicBezTo>
                  <a:cubicBezTo>
                    <a:pt x="514" y="1021"/>
                    <a:pt x="763" y="560"/>
                    <a:pt x="907" y="363"/>
                  </a:cubicBezTo>
                  <a:cubicBezTo>
                    <a:pt x="1051" y="166"/>
                    <a:pt x="1138" y="83"/>
                    <a:pt x="1225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520" name="Text Box 8"/>
            <p:cNvSpPr txBox="1">
              <a:spLocks noChangeArrowheads="1"/>
            </p:cNvSpPr>
            <p:nvPr/>
          </p:nvSpPr>
          <p:spPr bwMode="auto">
            <a:xfrm>
              <a:off x="340" y="1933"/>
              <a:ext cx="2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zh-CN"/>
                <a:t>I</a:t>
              </a:r>
              <a:r>
                <a:rPr lang="nl-NL" altLang="zh-CN" baseline="-25000"/>
                <a:t>d</a:t>
              </a:r>
              <a:endParaRPr lang="en-US" altLang="zh-CN" baseline="-25000">
                <a:ea typeface="宋体" panose="02010600030101010101" pitchFamily="2" charset="-122"/>
              </a:endParaRPr>
            </a:p>
          </p:txBody>
        </p:sp>
        <p:sp>
          <p:nvSpPr>
            <p:cNvPr id="192521" name="Text Box 9"/>
            <p:cNvSpPr txBox="1">
              <a:spLocks noChangeArrowheads="1"/>
            </p:cNvSpPr>
            <p:nvPr/>
          </p:nvSpPr>
          <p:spPr bwMode="auto">
            <a:xfrm>
              <a:off x="1882" y="3476"/>
              <a:ext cx="3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zh-CN"/>
                <a:t>V</a:t>
              </a:r>
              <a:r>
                <a:rPr lang="nl-NL" altLang="zh-CN" baseline="-25000"/>
                <a:t>gs</a:t>
              </a:r>
              <a:endParaRPr lang="en-US" altLang="zh-CN" baseline="-25000">
                <a:ea typeface="宋体" panose="02010600030101010101" pitchFamily="2" charset="-122"/>
              </a:endParaRPr>
            </a:p>
          </p:txBody>
        </p:sp>
      </p:grpSp>
      <p:sp>
        <p:nvSpPr>
          <p:cNvPr id="192522" name="Text Box 10"/>
          <p:cNvSpPr txBox="1">
            <a:spLocks noChangeArrowheads="1"/>
          </p:cNvSpPr>
          <p:nvPr/>
        </p:nvSpPr>
        <p:spPr bwMode="auto">
          <a:xfrm>
            <a:off x="1384300" y="2584450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NL" altLang="zh-CN"/>
              <a:t>MOS transistor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2523" name="Text Box 11"/>
          <p:cNvSpPr txBox="1">
            <a:spLocks noChangeArrowheads="1"/>
          </p:cNvSpPr>
          <p:nvPr/>
        </p:nvSpPr>
        <p:spPr bwMode="auto">
          <a:xfrm>
            <a:off x="5364163" y="2584450"/>
            <a:ext cx="250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NL" altLang="zh-CN"/>
              <a:t>Floating gate transistor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2524" name="Line 12"/>
          <p:cNvSpPr>
            <a:spLocks noChangeShapeType="1"/>
          </p:cNvSpPr>
          <p:nvPr/>
        </p:nvSpPr>
        <p:spPr bwMode="auto">
          <a:xfrm>
            <a:off x="5219700" y="3068638"/>
            <a:ext cx="0" cy="2449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5" name="Line 13"/>
          <p:cNvSpPr>
            <a:spLocks noChangeShapeType="1"/>
          </p:cNvSpPr>
          <p:nvPr/>
        </p:nvSpPr>
        <p:spPr bwMode="auto">
          <a:xfrm flipV="1">
            <a:off x="4932363" y="5372100"/>
            <a:ext cx="3382962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6" name="Freeform 14"/>
          <p:cNvSpPr>
            <a:spLocks/>
          </p:cNvSpPr>
          <p:nvPr/>
        </p:nvSpPr>
        <p:spPr bwMode="auto">
          <a:xfrm>
            <a:off x="5748338" y="3284538"/>
            <a:ext cx="1944687" cy="2125662"/>
          </a:xfrm>
          <a:custGeom>
            <a:avLst/>
            <a:gdLst>
              <a:gd name="T0" fmla="*/ 0 w 1225"/>
              <a:gd name="T1" fmla="*/ 1316 h 1339"/>
              <a:gd name="T2" fmla="*/ 363 w 1225"/>
              <a:gd name="T3" fmla="*/ 1180 h 1339"/>
              <a:gd name="T4" fmla="*/ 907 w 1225"/>
              <a:gd name="T5" fmla="*/ 363 h 1339"/>
              <a:gd name="T6" fmla="*/ 1225 w 1225"/>
              <a:gd name="T7" fmla="*/ 0 h 1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5" h="1339">
                <a:moveTo>
                  <a:pt x="0" y="1316"/>
                </a:moveTo>
                <a:cubicBezTo>
                  <a:pt x="60" y="1293"/>
                  <a:pt x="212" y="1339"/>
                  <a:pt x="363" y="1180"/>
                </a:cubicBezTo>
                <a:cubicBezTo>
                  <a:pt x="514" y="1021"/>
                  <a:pt x="763" y="560"/>
                  <a:pt x="907" y="363"/>
                </a:cubicBezTo>
                <a:cubicBezTo>
                  <a:pt x="1051" y="166"/>
                  <a:pt x="1138" y="83"/>
                  <a:pt x="1225" y="0"/>
                </a:cubicBezTo>
              </a:path>
            </a:pathLst>
          </a:custGeom>
          <a:noFill/>
          <a:ln w="28575" cmpd="sng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7" name="Text Box 15"/>
          <p:cNvSpPr txBox="1">
            <a:spLocks noChangeArrowheads="1"/>
          </p:cNvSpPr>
          <p:nvPr/>
        </p:nvSpPr>
        <p:spPr bwMode="auto">
          <a:xfrm>
            <a:off x="4643438" y="3068638"/>
            <a:ext cx="3317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NL" altLang="zh-CN"/>
              <a:t>I</a:t>
            </a:r>
            <a:r>
              <a:rPr lang="nl-NL" altLang="zh-CN" baseline="-25000"/>
              <a:t>d</a:t>
            </a:r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192528" name="Text Box 16"/>
          <p:cNvSpPr txBox="1">
            <a:spLocks noChangeArrowheads="1"/>
          </p:cNvSpPr>
          <p:nvPr/>
        </p:nvSpPr>
        <p:spPr bwMode="auto">
          <a:xfrm>
            <a:off x="7091363" y="5518150"/>
            <a:ext cx="496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NL" altLang="zh-CN"/>
              <a:t>V</a:t>
            </a:r>
            <a:r>
              <a:rPr lang="nl-NL" altLang="zh-CN" baseline="-25000"/>
              <a:t>gs</a:t>
            </a:r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192529" name="Freeform 17"/>
          <p:cNvSpPr>
            <a:spLocks/>
          </p:cNvSpPr>
          <p:nvPr/>
        </p:nvSpPr>
        <p:spPr bwMode="auto">
          <a:xfrm>
            <a:off x="6061075" y="3284538"/>
            <a:ext cx="1944688" cy="2125662"/>
          </a:xfrm>
          <a:custGeom>
            <a:avLst/>
            <a:gdLst>
              <a:gd name="T0" fmla="*/ 0 w 1225"/>
              <a:gd name="T1" fmla="*/ 1316 h 1339"/>
              <a:gd name="T2" fmla="*/ 363 w 1225"/>
              <a:gd name="T3" fmla="*/ 1180 h 1339"/>
              <a:gd name="T4" fmla="*/ 907 w 1225"/>
              <a:gd name="T5" fmla="*/ 363 h 1339"/>
              <a:gd name="T6" fmla="*/ 1225 w 1225"/>
              <a:gd name="T7" fmla="*/ 0 h 1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5" h="1339">
                <a:moveTo>
                  <a:pt x="0" y="1316"/>
                </a:moveTo>
                <a:cubicBezTo>
                  <a:pt x="60" y="1293"/>
                  <a:pt x="212" y="1339"/>
                  <a:pt x="363" y="1180"/>
                </a:cubicBezTo>
                <a:cubicBezTo>
                  <a:pt x="514" y="1021"/>
                  <a:pt x="763" y="560"/>
                  <a:pt x="907" y="363"/>
                </a:cubicBezTo>
                <a:cubicBezTo>
                  <a:pt x="1051" y="166"/>
                  <a:pt x="1138" y="83"/>
                  <a:pt x="1225" y="0"/>
                </a:cubicBezTo>
              </a:path>
            </a:pathLst>
          </a:custGeom>
          <a:noFill/>
          <a:ln w="28575" cmpd="sng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30" name="Freeform 18"/>
          <p:cNvSpPr>
            <a:spLocks/>
          </p:cNvSpPr>
          <p:nvPr/>
        </p:nvSpPr>
        <p:spPr bwMode="auto">
          <a:xfrm>
            <a:off x="5435600" y="3284538"/>
            <a:ext cx="1944688" cy="2125662"/>
          </a:xfrm>
          <a:custGeom>
            <a:avLst/>
            <a:gdLst>
              <a:gd name="T0" fmla="*/ 0 w 1225"/>
              <a:gd name="T1" fmla="*/ 1316 h 1339"/>
              <a:gd name="T2" fmla="*/ 363 w 1225"/>
              <a:gd name="T3" fmla="*/ 1180 h 1339"/>
              <a:gd name="T4" fmla="*/ 907 w 1225"/>
              <a:gd name="T5" fmla="*/ 363 h 1339"/>
              <a:gd name="T6" fmla="*/ 1225 w 1225"/>
              <a:gd name="T7" fmla="*/ 0 h 1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5" h="1339">
                <a:moveTo>
                  <a:pt x="0" y="1316"/>
                </a:moveTo>
                <a:cubicBezTo>
                  <a:pt x="60" y="1293"/>
                  <a:pt x="212" y="1339"/>
                  <a:pt x="363" y="1180"/>
                </a:cubicBezTo>
                <a:cubicBezTo>
                  <a:pt x="514" y="1021"/>
                  <a:pt x="763" y="560"/>
                  <a:pt x="907" y="363"/>
                </a:cubicBezTo>
                <a:cubicBezTo>
                  <a:pt x="1051" y="166"/>
                  <a:pt x="1138" y="83"/>
                  <a:pt x="1225" y="0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31" name="Freeform 19"/>
          <p:cNvSpPr>
            <a:spLocks/>
          </p:cNvSpPr>
          <p:nvPr/>
        </p:nvSpPr>
        <p:spPr bwMode="auto">
          <a:xfrm>
            <a:off x="6372225" y="3284538"/>
            <a:ext cx="1944688" cy="2125662"/>
          </a:xfrm>
          <a:custGeom>
            <a:avLst/>
            <a:gdLst>
              <a:gd name="T0" fmla="*/ 0 w 1225"/>
              <a:gd name="T1" fmla="*/ 1316 h 1339"/>
              <a:gd name="T2" fmla="*/ 363 w 1225"/>
              <a:gd name="T3" fmla="*/ 1180 h 1339"/>
              <a:gd name="T4" fmla="*/ 907 w 1225"/>
              <a:gd name="T5" fmla="*/ 363 h 1339"/>
              <a:gd name="T6" fmla="*/ 1225 w 1225"/>
              <a:gd name="T7" fmla="*/ 0 h 1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5" h="1339">
                <a:moveTo>
                  <a:pt x="0" y="1316"/>
                </a:moveTo>
                <a:cubicBezTo>
                  <a:pt x="60" y="1293"/>
                  <a:pt x="212" y="1339"/>
                  <a:pt x="363" y="1180"/>
                </a:cubicBezTo>
                <a:cubicBezTo>
                  <a:pt x="514" y="1021"/>
                  <a:pt x="763" y="560"/>
                  <a:pt x="907" y="363"/>
                </a:cubicBezTo>
                <a:cubicBezTo>
                  <a:pt x="1051" y="166"/>
                  <a:pt x="1138" y="83"/>
                  <a:pt x="1225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32" name="AutoShape 20"/>
          <p:cNvSpPr>
            <a:spLocks noChangeArrowheads="1"/>
          </p:cNvSpPr>
          <p:nvPr/>
        </p:nvSpPr>
        <p:spPr bwMode="auto">
          <a:xfrm>
            <a:off x="6011863" y="4076700"/>
            <a:ext cx="1944687" cy="504825"/>
          </a:xfrm>
          <a:prstGeom prst="rightArrow">
            <a:avLst>
              <a:gd name="adj1" fmla="val 50000"/>
              <a:gd name="adj2" fmla="val 963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nl-NL" altLang="zh-CN"/>
              <a:t>programming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2533" name="Line 21"/>
          <p:cNvSpPr>
            <a:spLocks noChangeShapeType="1"/>
          </p:cNvSpPr>
          <p:nvPr/>
        </p:nvSpPr>
        <p:spPr bwMode="auto">
          <a:xfrm flipV="1">
            <a:off x="2051050" y="537368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34" name="Rectangle 22"/>
          <p:cNvSpPr>
            <a:spLocks noChangeArrowheads="1"/>
          </p:cNvSpPr>
          <p:nvPr/>
        </p:nvSpPr>
        <p:spPr bwMode="auto">
          <a:xfrm>
            <a:off x="1835150" y="5949950"/>
            <a:ext cx="4302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NL" altLang="zh-CN"/>
              <a:t>V</a:t>
            </a:r>
            <a:r>
              <a:rPr lang="nl-NL" altLang="zh-CN" baseline="-25000"/>
              <a:t>T</a:t>
            </a:r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192535" name="AutoShape 23"/>
          <p:cNvSpPr>
            <a:spLocks noChangeArrowheads="1"/>
          </p:cNvSpPr>
          <p:nvPr/>
        </p:nvSpPr>
        <p:spPr bwMode="auto">
          <a:xfrm flipH="1">
            <a:off x="5724525" y="4508500"/>
            <a:ext cx="1944688" cy="504825"/>
          </a:xfrm>
          <a:prstGeom prst="rightArrow">
            <a:avLst>
              <a:gd name="adj1" fmla="val 50000"/>
              <a:gd name="adj2" fmla="val 963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nl-NL" altLang="zh-CN"/>
              <a:t>erasing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2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Flash Memory features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1" b="36121"/>
          <a:stretch>
            <a:fillRect/>
          </a:stretch>
        </p:blipFill>
        <p:spPr bwMode="auto">
          <a:xfrm>
            <a:off x="1345431" y="1340768"/>
            <a:ext cx="6473825" cy="30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443038" y="4435475"/>
            <a:ext cx="30670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ea typeface="宋体" panose="02010600030101010101" pitchFamily="2" charset="-122"/>
              </a:rPr>
              <a:t>10x better endurance</a:t>
            </a:r>
          </a:p>
          <a:p>
            <a:pPr algn="ctr"/>
            <a:r>
              <a:rPr lang="en-US" altLang="zh-CN" sz="2400" dirty="0">
                <a:ea typeface="宋体" panose="02010600030101010101" pitchFamily="2" charset="-122"/>
              </a:rPr>
              <a:t>Fast read (~100 ns)</a:t>
            </a:r>
          </a:p>
          <a:p>
            <a:pPr algn="ctr"/>
            <a:r>
              <a:rPr lang="en-US" altLang="zh-CN" sz="2400" dirty="0">
                <a:ea typeface="宋体" panose="02010600030101010101" pitchFamily="2" charset="-122"/>
              </a:rPr>
              <a:t>Slow write (~10 </a:t>
            </a:r>
            <a:r>
              <a:rPr lang="el-GR" altLang="zh-CN" sz="2400" dirty="0">
                <a:cs typeface="Arial" panose="020B0604020202020204" pitchFamily="34" charset="0"/>
              </a:rPr>
              <a:t>μ</a:t>
            </a:r>
            <a:r>
              <a:rPr lang="en-US" altLang="zh-CN" sz="2400" dirty="0">
                <a:ea typeface="宋体" panose="02010600030101010101" pitchFamily="2" charset="-122"/>
              </a:rPr>
              <a:t>s)</a:t>
            </a:r>
          </a:p>
          <a:p>
            <a:pPr algn="ctr"/>
            <a:r>
              <a:rPr lang="en-US" altLang="zh-CN" sz="2400" dirty="0">
                <a:ea typeface="宋体" panose="02010600030101010101" pitchFamily="2" charset="-122"/>
              </a:rPr>
              <a:t>Used for Code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32363" y="4435475"/>
            <a:ext cx="28241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ea typeface="宋体" panose="02010600030101010101" pitchFamily="2" charset="-122"/>
              </a:rPr>
              <a:t>Smaller cell size</a:t>
            </a:r>
          </a:p>
          <a:p>
            <a:pPr algn="ctr"/>
            <a:r>
              <a:rPr lang="en-US" altLang="zh-CN" sz="2400">
                <a:ea typeface="宋体" panose="02010600030101010101" pitchFamily="2" charset="-122"/>
              </a:rPr>
              <a:t>Slow read (~1 </a:t>
            </a:r>
            <a:r>
              <a:rPr lang="el-GR" altLang="zh-CN" sz="2400"/>
              <a:t>μ</a:t>
            </a:r>
            <a:r>
              <a:rPr lang="en-US" altLang="zh-CN" sz="2400">
                <a:ea typeface="宋体" panose="02010600030101010101" pitchFamily="2" charset="-122"/>
              </a:rPr>
              <a:t>s)</a:t>
            </a:r>
          </a:p>
          <a:p>
            <a:pPr algn="ctr"/>
            <a:r>
              <a:rPr lang="en-US" altLang="zh-CN" sz="2400">
                <a:ea typeface="宋体" panose="02010600030101010101" pitchFamily="2" charset="-122"/>
              </a:rPr>
              <a:t>Faster write (~1 </a:t>
            </a:r>
            <a:r>
              <a:rPr lang="el-GR" altLang="zh-CN" sz="2400">
                <a:cs typeface="Arial" panose="020B0604020202020204" pitchFamily="34" charset="0"/>
              </a:rPr>
              <a:t>μ</a:t>
            </a:r>
            <a:r>
              <a:rPr lang="en-US" altLang="zh-CN" sz="2400">
                <a:ea typeface="宋体" panose="02010600030101010101" pitchFamily="2" charset="-122"/>
              </a:rPr>
              <a:t>s)</a:t>
            </a:r>
          </a:p>
          <a:p>
            <a:pPr algn="ctr"/>
            <a:r>
              <a:rPr lang="en-US" altLang="zh-CN" sz="2400">
                <a:ea typeface="宋体" panose="02010600030101010101" pitchFamily="2" charset="-122"/>
              </a:rPr>
              <a:t>Used for Data</a:t>
            </a:r>
          </a:p>
        </p:txBody>
      </p:sp>
    </p:spTree>
    <p:extLst>
      <p:ext uri="{BB962C8B-B14F-4D97-AF65-F5344CB8AC3E}">
        <p14:creationId xmlns:p14="http://schemas.microsoft.com/office/powerpoint/2010/main" val="40924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半导体存储器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en-US" altLang="zh-CN" dirty="0" smtClean="0"/>
          </a:p>
          <a:p>
            <a:r>
              <a:rPr lang="zh-CN" altLang="en-US" dirty="0" smtClean="0"/>
              <a:t>只读存储器（</a:t>
            </a:r>
            <a:r>
              <a:rPr lang="en-US" altLang="zh-CN" dirty="0" smtClean="0"/>
              <a:t>ROM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 smtClean="0"/>
              <a:t>随机存储器（</a:t>
            </a:r>
            <a:r>
              <a:rPr lang="en-US" altLang="zh-CN" dirty="0" smtClean="0"/>
              <a:t>RAM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存储器容量的扩展</a:t>
            </a:r>
            <a:endParaRPr lang="en-US" altLang="zh-CN" dirty="0" smtClean="0"/>
          </a:p>
          <a:p>
            <a:r>
              <a:rPr lang="zh-CN" altLang="en-US" dirty="0"/>
              <a:t>用</a:t>
            </a:r>
            <a:r>
              <a:rPr lang="zh-CN" altLang="en-US" dirty="0" smtClean="0"/>
              <a:t>存储器实现组合逻辑函数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3011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Flash Memory Operation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37" y="1303032"/>
            <a:ext cx="7985815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Flash Memory features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1" y="1299656"/>
            <a:ext cx="86582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6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F722A6B-A4A0-4DE2-BC1C-E00D0B66A1E4}" type="slidenum">
              <a:rPr lang="ko-KR" altLang="en-US"/>
              <a:pPr/>
              <a:t>42</a:t>
            </a:fld>
            <a:endParaRPr lang="en-US" altLang="ko-KR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50068"/>
            <a:ext cx="8534400" cy="715963"/>
          </a:xfrm>
          <a:noFill/>
        </p:spPr>
        <p:txBody>
          <a:bodyPr/>
          <a:lstStyle/>
          <a:p>
            <a:pPr eaLnBrk="1" hangingPunct="1"/>
            <a:r>
              <a:rPr lang="en-US" altLang="ko-KR" dirty="0" smtClean="0">
                <a:ea typeface="굴림" pitchFamily="50" charset="-127"/>
              </a:rPr>
              <a:t>Flash Memory Comparison</a:t>
            </a:r>
            <a:endParaRPr lang="en-US" altLang="ko-KR" sz="1200" dirty="0" smtClean="0">
              <a:ea typeface="굴림" pitchFamily="50" charset="-127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528" y="1412776"/>
            <a:ext cx="8534400" cy="115212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1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NOR (Code Executable in Place like Memory)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Fast read and slow write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1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NAND (Data-storage)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Fast write and lower cost</a:t>
            </a:r>
          </a:p>
          <a:p>
            <a:pPr eaLnBrk="1" hangingPunct="1">
              <a:lnSpc>
                <a:spcPct val="80000"/>
              </a:lnSpc>
            </a:pPr>
            <a:endParaRPr lang="en-US" altLang="ko-KR" sz="18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eaLnBrk="1" hangingPunct="1">
              <a:lnSpc>
                <a:spcPct val="80000"/>
              </a:lnSpc>
            </a:pPr>
            <a:endParaRPr lang="ko-KR" altLang="en-US" sz="18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aphicFrame>
        <p:nvGraphicFramePr>
          <p:cNvPr id="140320" name="Group 3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08665455"/>
              </p:ext>
            </p:extLst>
          </p:nvPr>
        </p:nvGraphicFramePr>
        <p:xfrm>
          <a:off x="755576" y="2736876"/>
          <a:ext cx="7772400" cy="3350630"/>
        </p:xfrm>
        <a:graphic>
          <a:graphicData uri="http://schemas.openxmlformats.org/drawingml/2006/table">
            <a:tbl>
              <a:tblPr/>
              <a:tblGrid>
                <a:gridCol w="1141413"/>
                <a:gridCol w="1906587"/>
                <a:gridCol w="2438400"/>
                <a:gridCol w="2286000"/>
              </a:tblGrid>
              <a:tr h="3255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Flash Type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Performance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Application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0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Code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Storage</a:t>
                      </a: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NOR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-Intel/Sharp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-AMD/Fujitsu/Toshiba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Important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-High Random Access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-Byte Programming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Acceptable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-Slow Programming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-Slow Erasing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Program Storage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Cellular Phone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DVD, Set TOP Box for BIOS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09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File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Storage</a:t>
                      </a: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NAND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-Samsung/Thoshiba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Important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-High Sped Programming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-High Speed Erasing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-High Speed Serial Read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Acceptable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-Slow Random Access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굴림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Small form factor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-Digital Still Camera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Silicon Audio, PDA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Mass storage as Silicon Disk-Drive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56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792088"/>
          </a:xfrm>
        </p:spPr>
        <p:txBody>
          <a:bodyPr/>
          <a:lstStyle/>
          <a:p>
            <a:r>
              <a:rPr lang="zh-CN" altLang="zh-CN" dirty="0"/>
              <a:t>半导体存储器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en-US" altLang="zh-CN" dirty="0" smtClean="0"/>
          </a:p>
          <a:p>
            <a:r>
              <a:rPr lang="zh-CN" altLang="en-US" dirty="0" smtClean="0"/>
              <a:t>只读存储器（</a:t>
            </a:r>
            <a:r>
              <a:rPr lang="en-US" altLang="zh-CN" dirty="0" smtClean="0"/>
              <a:t>ROM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b="1" dirty="0" smtClean="0"/>
              <a:t>随机存储器（</a:t>
            </a:r>
            <a:r>
              <a:rPr lang="en-US" altLang="zh-CN" b="1" dirty="0" smtClean="0"/>
              <a:t>RAM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r>
              <a:rPr lang="zh-CN" altLang="en-US" dirty="0" smtClean="0"/>
              <a:t>存储器容量的扩展</a:t>
            </a:r>
            <a:endParaRPr lang="en-US" altLang="zh-CN" dirty="0" smtClean="0"/>
          </a:p>
          <a:p>
            <a:r>
              <a:rPr lang="zh-CN" altLang="en-US" dirty="0"/>
              <a:t>用</a:t>
            </a:r>
            <a:r>
              <a:rPr lang="zh-CN" altLang="en-US" dirty="0" smtClean="0"/>
              <a:t>存储器实现组合逻辑函数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6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CN" altLang="en-US" sz="3200" dirty="0" smtClean="0">
                <a:cs typeface="宋体" charset="0"/>
              </a:rPr>
              <a:t>也称随机读</a:t>
            </a:r>
            <a:r>
              <a:rPr lang="en-US" altLang="zh-CN" sz="3200" dirty="0" smtClean="0">
                <a:cs typeface="宋体" charset="0"/>
              </a:rPr>
              <a:t>/</a:t>
            </a:r>
            <a:r>
              <a:rPr lang="zh-CN" altLang="en-US" sz="3200" dirty="0" smtClean="0">
                <a:cs typeface="宋体" charset="0"/>
              </a:rPr>
              <a:t>写存储器，简称</a:t>
            </a:r>
            <a:r>
              <a:rPr lang="en-US" altLang="zh-CN" sz="3200" dirty="0" smtClean="0">
                <a:cs typeface="宋体" charset="0"/>
              </a:rPr>
              <a:t>RAM</a:t>
            </a:r>
            <a:endParaRPr lang="en-US" altLang="zh-CN" sz="3200" dirty="0">
              <a:cs typeface="宋体" charset="0"/>
            </a:endParaRPr>
          </a:p>
          <a:p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可以随时从任何一个指定地址读出数据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可以随时将数据写入任何一个指定的存储单元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优点：读、写方便，使用灵活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缺点：数据</a:t>
            </a:r>
            <a:r>
              <a:rPr lang="zh-CN" altLang="en-US" dirty="0"/>
              <a:t>易失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pPr marL="342900" lvl="1" indent="-342900">
              <a:buChar char="•"/>
            </a:pPr>
            <a:r>
              <a:rPr lang="zh-CN" altLang="en-US" sz="3200" dirty="0">
                <a:cs typeface="宋体" charset="0"/>
              </a:rPr>
              <a:t>分类</a:t>
            </a:r>
            <a:endParaRPr lang="en-US" altLang="zh-CN" sz="3200" dirty="0">
              <a:cs typeface="宋体" charset="0"/>
            </a:endParaRPr>
          </a:p>
          <a:p>
            <a:pPr lvl="1"/>
            <a:r>
              <a:rPr lang="zh-CN" altLang="en-US" dirty="0" smtClean="0"/>
              <a:t>静态随机存储器</a:t>
            </a:r>
            <a:r>
              <a:rPr lang="en-US" altLang="zh-CN" dirty="0" smtClean="0"/>
              <a:t>SRAM</a:t>
            </a:r>
          </a:p>
          <a:p>
            <a:pPr lvl="1"/>
            <a:r>
              <a:rPr lang="zh-CN" altLang="en-US" dirty="0" smtClean="0"/>
              <a:t>*动态随机存储器</a:t>
            </a:r>
            <a:r>
              <a:rPr lang="en-US" altLang="zh-CN" dirty="0" smtClean="0"/>
              <a:t>DRAM</a:t>
            </a:r>
          </a:p>
        </p:txBody>
      </p:sp>
    </p:spTree>
    <p:extLst>
      <p:ext uri="{BB962C8B-B14F-4D97-AF65-F5344CB8AC3E}">
        <p14:creationId xmlns:p14="http://schemas.microsoft.com/office/powerpoint/2010/main" val="1606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 smtClean="0">
                <a:cs typeface="宋体" charset="0"/>
              </a:rPr>
              <a:t>静态随机存储器</a:t>
            </a:r>
            <a:r>
              <a:rPr lang="en-US" altLang="zh-CN" sz="3200" dirty="0" smtClean="0">
                <a:cs typeface="宋体" charset="0"/>
              </a:rPr>
              <a:t>SRAM</a:t>
            </a:r>
          </a:p>
          <a:p>
            <a:pPr lvl="1"/>
            <a:r>
              <a:rPr lang="zh-CN" altLang="en-US" dirty="0" smtClean="0"/>
              <a:t>结构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存储矩阵</a:t>
            </a:r>
            <a:endParaRPr lang="en-US" altLang="zh-CN" dirty="0" smtClean="0"/>
          </a:p>
          <a:p>
            <a:pPr lvl="3"/>
            <a:r>
              <a:rPr lang="zh-CN" altLang="en-US" dirty="0"/>
              <a:t>许多</a:t>
            </a:r>
            <a:r>
              <a:rPr lang="zh-CN" altLang="en-US" dirty="0" smtClean="0"/>
              <a:t>存储单元排列而成，每个存储单元能存储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位二值数据，在译码器和读</a:t>
            </a:r>
            <a:r>
              <a:rPr lang="en-US" altLang="zh-CN" dirty="0" smtClean="0"/>
              <a:t>/</a:t>
            </a:r>
            <a:r>
              <a:rPr lang="zh-CN" altLang="en-US" dirty="0" smtClean="0"/>
              <a:t>写电路的控制下，既可以写入</a:t>
            </a:r>
            <a:r>
              <a:rPr lang="en-US" altLang="zh-CN" dirty="0" smtClean="0"/>
              <a:t>1</a:t>
            </a:r>
            <a:r>
              <a:rPr lang="zh-CN" altLang="en-US" dirty="0" smtClean="0"/>
              <a:t>或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，又可以将存储的数据读出。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地址译码器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行</a:t>
            </a:r>
            <a:r>
              <a:rPr lang="zh-CN" altLang="en-US" dirty="0"/>
              <a:t>地址译码器</a:t>
            </a:r>
            <a:endParaRPr lang="en-US" altLang="zh-CN" dirty="0"/>
          </a:p>
          <a:p>
            <a:pPr lvl="3"/>
            <a:r>
              <a:rPr lang="zh-CN" altLang="en-US" dirty="0" smtClean="0"/>
              <a:t>列</a:t>
            </a:r>
            <a:r>
              <a:rPr lang="zh-CN" altLang="en-US" dirty="0"/>
              <a:t>地址</a:t>
            </a:r>
            <a:r>
              <a:rPr lang="zh-CN" altLang="en-US" dirty="0" smtClean="0"/>
              <a:t>译码器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读</a:t>
            </a:r>
            <a:r>
              <a:rPr lang="en-US" altLang="zh-CN" dirty="0" smtClean="0"/>
              <a:t>/</a:t>
            </a:r>
            <a:r>
              <a:rPr lang="zh-CN" altLang="en-US" dirty="0" smtClean="0"/>
              <a:t>写控制电路（输入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输出电路）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940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har char="•"/>
                </a:pPr>
                <a:r>
                  <a:rPr lang="zh-CN" altLang="en-US" sz="3200" dirty="0" smtClean="0">
                    <a:cs typeface="宋体" charset="0"/>
                  </a:rPr>
                  <a:t>静态随机存储器</a:t>
                </a:r>
                <a:r>
                  <a:rPr lang="en-US" altLang="zh-CN" sz="3200" dirty="0" smtClean="0">
                    <a:cs typeface="宋体" charset="0"/>
                  </a:rPr>
                  <a:t>SRAM</a:t>
                </a:r>
              </a:p>
              <a:p>
                <a:pPr lvl="1"/>
                <a:r>
                  <a:rPr lang="zh-CN" altLang="en-US" dirty="0" smtClean="0"/>
                  <a:t>结构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存储矩阵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地址译码器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读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写控制电路（输入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输出电路）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对电路的工作状态进行</a:t>
                </a:r>
                <a:r>
                  <a:rPr lang="zh-CN" altLang="en-US" dirty="0" smtClean="0"/>
                  <a:t>控制</a:t>
                </a:r>
                <a:endParaRPr lang="en-US" altLang="zh-CN" dirty="0" smtClean="0"/>
              </a:p>
              <a:p>
                <a:pPr lvl="3"/>
                <a:r>
                  <a:rPr lang="zh-CN" altLang="en-US" dirty="0" smtClean="0"/>
                  <a:t>读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写控制信号</a:t>
                </a:r>
                <a:r>
                  <a:rPr lang="en-US" altLang="zh-CN" dirty="0" smtClean="0"/>
                  <a:t>R/W’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zh-C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/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’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=0</m:t>
                            </m:r>
                            <m:r>
                              <a:rPr lang="zh-CN" altLang="en-US" b="0" i="1" dirty="0" smtClean="0">
                                <a:latin typeface="Cambria Math"/>
                              </a:rPr>
                              <m:t>，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 </m:t>
                            </m:r>
                            <m:r>
                              <a:rPr lang="zh-CN" altLang="en-US" b="0" i="1" dirty="0" smtClean="0">
                                <a:latin typeface="Cambria Math"/>
                              </a:rPr>
                              <m:t>读</m:t>
                            </m:r>
                            <m:r>
                              <a:rPr lang="zh-CN" altLang="en-US" i="1" dirty="0">
                                <a:latin typeface="Cambria Math"/>
                              </a:rPr>
                              <m:t>操作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zh-C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/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’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=1</m:t>
                            </m:r>
                            <m:r>
                              <a:rPr lang="zh-CN" altLang="en-US" b="0" i="1" dirty="0" smtClean="0">
                                <a:latin typeface="Cambria Math"/>
                              </a:rPr>
                              <m:t>，</m:t>
                            </m:r>
                            <m:r>
                              <a:rPr lang="zh-CN" altLang="en-US" i="1" dirty="0">
                                <a:latin typeface="Cambria Math"/>
                              </a:rPr>
                              <m:t>写操作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 smtClean="0"/>
              </a:p>
              <a:p>
                <a:pPr lvl="3"/>
                <a:r>
                  <a:rPr lang="zh-CN" altLang="en-US" dirty="0" smtClean="0"/>
                  <a:t>片选输入端</a:t>
                </a:r>
                <a:r>
                  <a:rPr lang="en-US" altLang="zh-CN" dirty="0" smtClean="0"/>
                  <a:t>CS</a:t>
                </a:r>
                <a:r>
                  <a:rPr lang="en-US" altLang="zh-CN" dirty="0"/>
                  <a:t> ’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latin typeface="Cambria Math"/>
                              </a:rPr>
                              <m:t>CS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’</m:t>
                            </m:r>
                            <m:r>
                              <a:rPr lang="en-US" altLang="zh-CN" i="1" dirty="0">
                                <a:latin typeface="Cambria Math"/>
                              </a:rPr>
                              <m:t>=0</m:t>
                            </m:r>
                            <m:r>
                              <a:rPr lang="zh-CN" altLang="en-US" i="1" dirty="0">
                                <a:latin typeface="Cambria Math"/>
                              </a:rPr>
                              <m:t>，</m:t>
                            </m:r>
                            <m:r>
                              <a:rPr lang="zh-CN" altLang="en-US" i="1" dirty="0" smtClean="0">
                                <a:latin typeface="Cambria Math"/>
                              </a:rPr>
                              <m:t>正常工作状态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          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zh-CN" b="0" i="0" dirty="0" smtClean="0">
                                <a:latin typeface="Cambria Math"/>
                              </a:rPr>
                              <m:t>CS</m:t>
                            </m:r>
                            <m:r>
                              <m:rPr>
                                <m:nor/>
                              </m:rPr>
                              <a:rPr lang="en-US" altLang="zh-CN" dirty="0"/>
                              <m:t>’</m:t>
                            </m:r>
                            <m:r>
                              <a:rPr lang="en-US" altLang="zh-CN" i="1" dirty="0">
                                <a:latin typeface="Cambria Math"/>
                              </a:rPr>
                              <m:t>=1</m:t>
                            </m:r>
                            <m:r>
                              <a:rPr lang="zh-CN" altLang="en-US" b="0" i="1" dirty="0" smtClean="0">
                                <a:latin typeface="Cambria Math"/>
                              </a:rPr>
                              <m:t>，</m:t>
                            </m:r>
                            <m:r>
                              <a:rPr lang="zh-CN" altLang="en-US" i="1" dirty="0">
                                <a:latin typeface="Cambria Math"/>
                              </a:rPr>
                              <m:t>不能</m:t>
                            </m:r>
                            <m:r>
                              <a:rPr lang="zh-CN" altLang="en-US" i="1" dirty="0" smtClean="0">
                                <a:latin typeface="Cambria Math"/>
                              </a:rPr>
                              <m:t>进行</m:t>
                            </m:r>
                            <m:r>
                              <a:rPr lang="zh-CN" altLang="en-US" b="0" i="1" dirty="0" smtClean="0">
                                <a:latin typeface="Cambria Math"/>
                              </a:rPr>
                              <m:t>读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/</m:t>
                            </m:r>
                            <m:r>
                              <a:rPr lang="zh-CN" altLang="en-US" b="0" i="1" dirty="0" smtClean="0">
                                <a:latin typeface="Cambria Math"/>
                              </a:rPr>
                              <m:t>写</m:t>
                            </m:r>
                            <m:r>
                              <a:rPr lang="zh-CN" altLang="en-US" i="1" dirty="0">
                                <a:latin typeface="Cambria Math"/>
                              </a:rPr>
                              <m:t>操作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98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 smtClean="0">
                <a:cs typeface="宋体" charset="0"/>
              </a:rPr>
              <a:t>静态随机存储器</a:t>
            </a:r>
            <a:r>
              <a:rPr lang="en-US" altLang="zh-CN" sz="3200" dirty="0" smtClean="0">
                <a:cs typeface="宋体" charset="0"/>
              </a:rPr>
              <a:t>SRAM</a:t>
            </a:r>
            <a:endParaRPr lang="en-US" altLang="zh-CN" sz="3200" dirty="0">
              <a:cs typeface="宋体" charset="0"/>
            </a:endParaRPr>
          </a:p>
        </p:txBody>
      </p:sp>
      <p:pic>
        <p:nvPicPr>
          <p:cNvPr id="5" name="Picture 6" descr="7-3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6872"/>
            <a:ext cx="6367332" cy="43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线形标注 2 1"/>
          <p:cNvSpPr/>
          <p:nvPr/>
        </p:nvSpPr>
        <p:spPr bwMode="auto">
          <a:xfrm>
            <a:off x="6572324" y="363937"/>
            <a:ext cx="2483768" cy="158417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7155"/>
              <a:gd name="adj6" fmla="val -22994"/>
            </a:avLst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1" lang="zh-CN" altLang="en-US" sz="2000" dirty="0">
                <a:latin typeface="+mj-ea"/>
                <a:ea typeface="+mj-ea"/>
              </a:rPr>
              <a:t>双向箭头表示</a:t>
            </a:r>
            <a:r>
              <a:rPr kumimoji="1" lang="zh-CN" altLang="en-US" sz="2000" dirty="0" smtClean="0">
                <a:latin typeface="+mj-ea"/>
                <a:ea typeface="+mj-ea"/>
              </a:rPr>
              <a:t>一组可</a:t>
            </a:r>
            <a:endParaRPr kumimoji="1" lang="en-US" altLang="zh-CN" sz="2000" dirty="0" smtClean="0">
              <a:latin typeface="+mj-ea"/>
              <a:ea typeface="+mj-ea"/>
            </a:endParaRPr>
          </a:p>
          <a:p>
            <a:r>
              <a:rPr kumimoji="1" lang="zh-CN" altLang="en-US" sz="2000" dirty="0" smtClean="0">
                <a:latin typeface="+mj-ea"/>
                <a:ea typeface="+mj-ea"/>
              </a:rPr>
              <a:t>双向传输数据</a:t>
            </a:r>
            <a:r>
              <a:rPr kumimoji="1" lang="zh-CN" altLang="en-US" sz="2000" dirty="0">
                <a:latin typeface="+mj-ea"/>
                <a:ea typeface="+mj-ea"/>
              </a:rPr>
              <a:t>的导线</a:t>
            </a:r>
            <a:r>
              <a:rPr kumimoji="1" lang="zh-CN" altLang="en-US" sz="2000" dirty="0" smtClean="0">
                <a:latin typeface="+mj-ea"/>
                <a:ea typeface="+mj-ea"/>
              </a:rPr>
              <a:t>，</a:t>
            </a:r>
            <a:endParaRPr kumimoji="1" lang="en-US" altLang="zh-CN" sz="2000" dirty="0" smtClean="0">
              <a:latin typeface="+mj-ea"/>
              <a:ea typeface="+mj-ea"/>
            </a:endParaRPr>
          </a:p>
          <a:p>
            <a:r>
              <a:rPr kumimoji="1" lang="zh-CN" altLang="en-US" sz="2000" dirty="0" smtClean="0">
                <a:latin typeface="+mj-ea"/>
                <a:ea typeface="+mj-ea"/>
              </a:rPr>
              <a:t>它所包含</a:t>
            </a:r>
            <a:r>
              <a:rPr kumimoji="1" lang="zh-CN" altLang="en-US" sz="2000" dirty="0">
                <a:latin typeface="+mj-ea"/>
                <a:ea typeface="+mj-ea"/>
              </a:rPr>
              <a:t>的导线的</a:t>
            </a:r>
            <a:r>
              <a:rPr kumimoji="1" lang="zh-CN" altLang="en-US" sz="2000" dirty="0" smtClean="0">
                <a:latin typeface="+mj-ea"/>
                <a:ea typeface="+mj-ea"/>
              </a:rPr>
              <a:t>数</a:t>
            </a:r>
            <a:endParaRPr kumimoji="1" lang="en-US" altLang="zh-CN" sz="2000" dirty="0" smtClean="0">
              <a:latin typeface="+mj-ea"/>
              <a:ea typeface="+mj-ea"/>
            </a:endParaRPr>
          </a:p>
          <a:p>
            <a:r>
              <a:rPr kumimoji="1" lang="zh-CN" altLang="en-US" sz="2000" dirty="0" smtClean="0">
                <a:latin typeface="+mj-ea"/>
                <a:ea typeface="+mj-ea"/>
              </a:rPr>
              <a:t>目</a:t>
            </a:r>
            <a:r>
              <a:rPr kumimoji="1" lang="zh-CN" altLang="en-US" sz="2000" dirty="0">
                <a:latin typeface="+mj-ea"/>
                <a:ea typeface="+mj-ea"/>
              </a:rPr>
              <a:t>等于并行</a:t>
            </a:r>
            <a:r>
              <a:rPr kumimoji="1" lang="zh-CN" altLang="en-US" sz="2000" dirty="0" smtClean="0">
                <a:latin typeface="+mj-ea"/>
                <a:ea typeface="+mj-ea"/>
              </a:rPr>
              <a:t>输入</a:t>
            </a:r>
            <a:r>
              <a:rPr kumimoji="1" lang="en-US" altLang="zh-CN" sz="2000" dirty="0" smtClean="0">
                <a:latin typeface="+mj-ea"/>
                <a:ea typeface="+mj-ea"/>
              </a:rPr>
              <a:t>/</a:t>
            </a:r>
            <a:r>
              <a:rPr kumimoji="1" lang="zh-CN" altLang="en-US" sz="2000" dirty="0" smtClean="0">
                <a:latin typeface="+mj-ea"/>
                <a:ea typeface="+mj-ea"/>
              </a:rPr>
              <a:t>输</a:t>
            </a:r>
            <a:endParaRPr kumimoji="1" lang="en-US" altLang="zh-CN" sz="2000" dirty="0" smtClean="0">
              <a:latin typeface="+mj-ea"/>
              <a:ea typeface="+mj-ea"/>
            </a:endParaRPr>
          </a:p>
          <a:p>
            <a:r>
              <a:rPr kumimoji="1" lang="zh-CN" altLang="en-US" sz="2000" dirty="0" smtClean="0">
                <a:latin typeface="+mj-ea"/>
                <a:ea typeface="+mj-ea"/>
              </a:rPr>
              <a:t>出</a:t>
            </a:r>
            <a:r>
              <a:rPr kumimoji="1" lang="zh-CN" altLang="en-US" sz="2000" dirty="0">
                <a:latin typeface="+mj-ea"/>
                <a:ea typeface="+mj-ea"/>
              </a:rPr>
              <a:t>数据的</a:t>
            </a:r>
            <a:r>
              <a:rPr kumimoji="1" lang="zh-CN" altLang="en-US" sz="2000" dirty="0" smtClean="0">
                <a:latin typeface="+mj-ea"/>
                <a:ea typeface="+mj-ea"/>
              </a:rPr>
              <a:t>位数</a:t>
            </a:r>
            <a:endParaRPr kumimoji="1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23528" y="263473"/>
            <a:ext cx="8732564" cy="1785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dirty="0">
                <a:latin typeface="+mj-ea"/>
                <a:ea typeface="+mj-ea"/>
              </a:rPr>
              <a:t>**</a:t>
            </a:r>
            <a:r>
              <a:rPr kumimoji="1" lang="zh-CN" altLang="en-US" sz="2000" dirty="0">
                <a:latin typeface="+mj-ea"/>
                <a:ea typeface="+mj-ea"/>
              </a:rPr>
              <a:t>总之，一个</a:t>
            </a:r>
            <a:r>
              <a:rPr kumimoji="1" lang="en-US" altLang="zh-CN" sz="2000" dirty="0">
                <a:latin typeface="+mj-ea"/>
                <a:ea typeface="+mj-ea"/>
              </a:rPr>
              <a:t>RAM</a:t>
            </a:r>
            <a:r>
              <a:rPr kumimoji="1" lang="zh-CN" altLang="en-US" sz="2000" dirty="0">
                <a:latin typeface="+mj-ea"/>
                <a:ea typeface="+mj-ea"/>
              </a:rPr>
              <a:t>有</a:t>
            </a:r>
            <a:r>
              <a:rPr kumimoji="1" lang="zh-CN" altLang="en-US" sz="2000" dirty="0" smtClean="0">
                <a:latin typeface="+mj-ea"/>
                <a:ea typeface="+mj-ea"/>
              </a:rPr>
              <a:t>三组线：</a:t>
            </a:r>
            <a:endParaRPr kumimoji="1" lang="en-US" altLang="zh-CN" sz="2000" dirty="0" smtClean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+mj-ea"/>
                <a:ea typeface="+mj-ea"/>
              </a:rPr>
              <a:t>①</a:t>
            </a:r>
            <a:r>
              <a:rPr kumimoji="1" lang="zh-CN" altLang="en-US" sz="2000" dirty="0">
                <a:latin typeface="+mj-ea"/>
                <a:ea typeface="+mj-ea"/>
              </a:rPr>
              <a:t>地址线是单向的，它传送</a:t>
            </a:r>
            <a:r>
              <a:rPr kumimoji="1" lang="zh-CN" altLang="en-US" sz="2000" dirty="0" smtClean="0">
                <a:latin typeface="+mj-ea"/>
                <a:ea typeface="+mj-ea"/>
              </a:rPr>
              <a:t>地址码</a:t>
            </a:r>
            <a:r>
              <a:rPr kumimoji="1" lang="en-US" altLang="zh-CN" sz="2000" dirty="0" smtClean="0">
                <a:latin typeface="+mj-ea"/>
                <a:ea typeface="+mj-ea"/>
              </a:rPr>
              <a:t>(</a:t>
            </a:r>
            <a:r>
              <a:rPr kumimoji="1" lang="zh-CN" altLang="en-US" sz="2000" dirty="0" smtClean="0">
                <a:latin typeface="+mj-ea"/>
                <a:ea typeface="+mj-ea"/>
              </a:rPr>
              <a:t>二进制</a:t>
            </a:r>
            <a:r>
              <a:rPr kumimoji="1" lang="en-US" altLang="zh-CN" sz="2000" dirty="0" smtClean="0">
                <a:latin typeface="+mj-ea"/>
                <a:ea typeface="+mj-ea"/>
              </a:rPr>
              <a:t>)</a:t>
            </a:r>
            <a:r>
              <a:rPr kumimoji="1" lang="zh-CN" altLang="en-US" sz="2000" dirty="0" smtClean="0">
                <a:latin typeface="+mj-ea"/>
                <a:ea typeface="+mj-ea"/>
              </a:rPr>
              <a:t>，</a:t>
            </a:r>
            <a:r>
              <a:rPr kumimoji="1" lang="zh-CN" altLang="en-US" sz="2000" dirty="0">
                <a:latin typeface="+mj-ea"/>
                <a:ea typeface="+mj-ea"/>
              </a:rPr>
              <a:t>以便按地址访问存储单元</a:t>
            </a:r>
            <a:r>
              <a:rPr kumimoji="1" lang="zh-CN" altLang="en-US" sz="2000" dirty="0" smtClean="0">
                <a:latin typeface="+mj-ea"/>
                <a:ea typeface="+mj-ea"/>
              </a:rPr>
              <a:t>。</a:t>
            </a:r>
            <a:endParaRPr kumimoji="1" lang="en-US" altLang="zh-CN" sz="2000" dirty="0" smtClean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+mj-ea"/>
                <a:ea typeface="+mj-ea"/>
              </a:rPr>
              <a:t>②</a:t>
            </a:r>
            <a:r>
              <a:rPr kumimoji="1" lang="zh-CN" altLang="en-US" sz="2000" dirty="0">
                <a:latin typeface="+mj-ea"/>
                <a:ea typeface="+mj-ea"/>
              </a:rPr>
              <a:t>数据线是双向的，它将数据</a:t>
            </a:r>
            <a:r>
              <a:rPr kumimoji="1" lang="zh-CN" altLang="en-US" sz="2000" dirty="0" smtClean="0">
                <a:latin typeface="+mj-ea"/>
                <a:ea typeface="+mj-ea"/>
              </a:rPr>
              <a:t>码</a:t>
            </a:r>
            <a:r>
              <a:rPr kumimoji="1" lang="en-US" altLang="zh-CN" sz="2000" dirty="0" smtClean="0">
                <a:latin typeface="+mj-ea"/>
                <a:ea typeface="+mj-ea"/>
              </a:rPr>
              <a:t>(</a:t>
            </a:r>
            <a:r>
              <a:rPr kumimoji="1" lang="zh-CN" altLang="en-US" sz="2000" dirty="0" smtClean="0">
                <a:latin typeface="+mj-ea"/>
                <a:ea typeface="+mj-ea"/>
              </a:rPr>
              <a:t>二进制数</a:t>
            </a:r>
            <a:r>
              <a:rPr kumimoji="1" lang="en-US" altLang="zh-CN" sz="2000" dirty="0" smtClean="0">
                <a:latin typeface="+mj-ea"/>
                <a:ea typeface="+mj-ea"/>
              </a:rPr>
              <a:t>)</a:t>
            </a:r>
            <a:r>
              <a:rPr kumimoji="1" lang="zh-CN" altLang="en-US" sz="2000" dirty="0" smtClean="0">
                <a:latin typeface="+mj-ea"/>
                <a:ea typeface="+mj-ea"/>
              </a:rPr>
              <a:t>送入</a:t>
            </a:r>
            <a:r>
              <a:rPr kumimoji="1" lang="zh-CN" altLang="en-US" sz="2000" dirty="0">
                <a:latin typeface="+mj-ea"/>
                <a:ea typeface="+mj-ea"/>
              </a:rPr>
              <a:t>存储矩阵或从存储矩阵读出</a:t>
            </a:r>
            <a:r>
              <a:rPr kumimoji="1" lang="zh-CN" altLang="en-US" sz="2000" dirty="0" smtClean="0">
                <a:latin typeface="+mj-ea"/>
                <a:ea typeface="+mj-ea"/>
              </a:rPr>
              <a:t>。</a:t>
            </a:r>
            <a:endParaRPr kumimoji="1" lang="en-US" altLang="zh-CN" sz="2000" dirty="0" smtClean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+mj-ea"/>
                <a:ea typeface="+mj-ea"/>
              </a:rPr>
              <a:t>③</a:t>
            </a:r>
            <a:r>
              <a:rPr kumimoji="1" lang="zh-CN" altLang="en-US" sz="2000" dirty="0">
                <a:latin typeface="+mj-ea"/>
                <a:ea typeface="+mj-ea"/>
              </a:rPr>
              <a:t>读</a:t>
            </a:r>
            <a:r>
              <a:rPr kumimoji="1" lang="en-US" altLang="zh-CN" sz="2000" dirty="0">
                <a:latin typeface="+mj-ea"/>
                <a:ea typeface="+mj-ea"/>
              </a:rPr>
              <a:t>/</a:t>
            </a:r>
            <a:r>
              <a:rPr kumimoji="1" lang="zh-CN" altLang="en-US" sz="2000" dirty="0">
                <a:latin typeface="+mj-ea"/>
                <a:ea typeface="+mj-ea"/>
              </a:rPr>
              <a:t>写控制线传送读（写）命令，即读时不写，写时不读。</a:t>
            </a:r>
          </a:p>
        </p:txBody>
      </p:sp>
    </p:spTree>
    <p:extLst>
      <p:ext uri="{BB962C8B-B14F-4D97-AF65-F5344CB8AC3E}">
        <p14:creationId xmlns:p14="http://schemas.microsoft.com/office/powerpoint/2010/main" val="35310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7544" y="421838"/>
            <a:ext cx="8229600" cy="792088"/>
          </a:xfrm>
        </p:spPr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980729"/>
            <a:ext cx="8229600" cy="360040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zh-CN" altLang="en-US" sz="2400" dirty="0" smtClean="0">
                <a:cs typeface="宋体" charset="0"/>
              </a:rPr>
              <a:t>静态随机存储器</a:t>
            </a:r>
            <a:r>
              <a:rPr lang="en-US" altLang="zh-CN" sz="2400" dirty="0" smtClean="0">
                <a:cs typeface="宋体" charset="0"/>
              </a:rPr>
              <a:t>SRAM</a:t>
            </a:r>
            <a:endParaRPr lang="en-US" altLang="zh-CN" sz="2400" dirty="0">
              <a:cs typeface="宋体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6334779"/>
            <a:ext cx="2762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+mj-ea"/>
                <a:ea typeface="+mj-ea"/>
              </a:rPr>
              <a:t>2114</a:t>
            </a:r>
            <a:r>
              <a:rPr lang="zh-CN" altLang="en-US" sz="2400" dirty="0" smtClean="0">
                <a:latin typeface="+mj-ea"/>
                <a:ea typeface="+mj-ea"/>
              </a:rPr>
              <a:t>的结构框图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47124"/>
            <a:ext cx="6217121" cy="502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静态随机存储器（</a:t>
            </a:r>
            <a:r>
              <a:rPr lang="en-US" altLang="zh-CN" dirty="0" smtClean="0"/>
              <a:t>SRAM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90504"/>
            <a:ext cx="5798790" cy="53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能存储大量二值信息（或称为二值数据）的半导体器件</a:t>
            </a:r>
            <a:endParaRPr lang="en-US" altLang="zh-CN" dirty="0" smtClean="0"/>
          </a:p>
          <a:p>
            <a:pPr marL="342900" lvl="1" indent="-342900">
              <a:buChar char="•"/>
            </a:pPr>
            <a:r>
              <a:rPr lang="zh-CN" altLang="en-US" sz="3200" dirty="0">
                <a:cs typeface="宋体" charset="0"/>
              </a:rPr>
              <a:t>一般结构形式</a:t>
            </a:r>
            <a:endParaRPr lang="en-US" altLang="zh-CN" sz="3200" dirty="0">
              <a:cs typeface="宋体" charset="0"/>
            </a:endParaRPr>
          </a:p>
          <a:p>
            <a:pPr lvl="1"/>
            <a:endParaRPr lang="en-US" altLang="zh-CN" dirty="0" smtClean="0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285440" y="3664787"/>
            <a:ext cx="6618288" cy="2562225"/>
            <a:chOff x="809" y="2568"/>
            <a:chExt cx="4169" cy="1614"/>
          </a:xfrm>
        </p:grpSpPr>
        <p:graphicFrame>
          <p:nvGraphicFramePr>
            <p:cNvPr id="6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9019667"/>
                </p:ext>
              </p:extLst>
            </p:nvPr>
          </p:nvGraphicFramePr>
          <p:xfrm>
            <a:off x="839" y="2568"/>
            <a:ext cx="3840" cy="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7" name="Photo Editor 照片" r:id="rId3" imgW="24057143" imgH="10116962" progId="">
                    <p:embed/>
                  </p:oleObj>
                </mc:Choice>
                <mc:Fallback>
                  <p:oleObj name="Photo Editor 照片" r:id="rId3" imgW="24057143" imgH="10116962" progId="">
                    <p:embed/>
                    <p:pic>
                      <p:nvPicPr>
                        <p:cNvPr id="0" name="Picture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2568"/>
                          <a:ext cx="3840" cy="1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3359" y="3033"/>
              <a:ext cx="363" cy="299"/>
            </a:xfrm>
            <a:prstGeom prst="leftRightArrow">
              <a:avLst>
                <a:gd name="adj1" fmla="val 50000"/>
                <a:gd name="adj2" fmla="val 2428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4081" y="3023"/>
              <a:ext cx="345" cy="299"/>
            </a:xfrm>
            <a:prstGeom prst="leftRightArrow">
              <a:avLst>
                <a:gd name="adj1" fmla="val 50000"/>
                <a:gd name="adj2" fmla="val 2307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740" y="2628"/>
              <a:ext cx="291" cy="1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输入</a:t>
              </a:r>
              <a:r>
                <a: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/</a:t>
              </a:r>
              <a:r>
                <a:rPr lang="zh-CN" altLang="en-US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出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电路</a:t>
              </a: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4433" y="3057"/>
              <a:ext cx="54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Times New Roman" pitchFamily="18" charset="0"/>
                </a:rPr>
                <a:t>I/O</a:t>
              </a: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809" y="3682"/>
              <a:ext cx="817" cy="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输入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/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出</a:t>
              </a: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控制</a:t>
              </a:r>
            </a:p>
          </p:txBody>
        </p:sp>
      </p:grp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4492190" y="2585037"/>
            <a:ext cx="38163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！单元数庞大</a:t>
            </a: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！输入</a:t>
            </a:r>
            <a:r>
              <a:rPr lang="en-US" altLang="zh-CN" sz="2400" dirty="0">
                <a:latin typeface="+mj-ea"/>
                <a:ea typeface="+mj-ea"/>
              </a:rPr>
              <a:t>/</a:t>
            </a:r>
            <a:r>
              <a:rPr lang="zh-CN" altLang="en-US" sz="2400" dirty="0">
                <a:latin typeface="+mj-ea"/>
                <a:ea typeface="+mj-ea"/>
              </a:rPr>
              <a:t>输出引脚数目有限</a:t>
            </a:r>
          </a:p>
        </p:txBody>
      </p:sp>
    </p:spTree>
    <p:extLst>
      <p:ext uri="{BB962C8B-B14F-4D97-AF65-F5344CB8AC3E}">
        <p14:creationId xmlns:p14="http://schemas.microsoft.com/office/powerpoint/2010/main" val="1606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505" y="3153195"/>
            <a:ext cx="4806536" cy="305621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 smtClean="0">
                <a:cs typeface="宋体" charset="0"/>
              </a:rPr>
              <a:t>静态随机存储器</a:t>
            </a:r>
            <a:r>
              <a:rPr lang="en-US" altLang="zh-CN" sz="3200" dirty="0" smtClean="0">
                <a:cs typeface="宋体" charset="0"/>
              </a:rPr>
              <a:t>SRAM</a:t>
            </a:r>
            <a:endParaRPr lang="en-US" altLang="zh-CN" sz="3200" dirty="0">
              <a:cs typeface="宋体" charset="0"/>
            </a:endParaRP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7389922" y="548680"/>
            <a:ext cx="15048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+mj-ea"/>
                <a:ea typeface="+mj-ea"/>
              </a:rPr>
              <a:t>逻辑符号</a:t>
            </a:r>
            <a:endParaRPr lang="zh-CN" altLang="en-US" sz="2400" dirty="0">
              <a:latin typeface="+mj-ea"/>
              <a:ea typeface="+mj-ea"/>
            </a:endParaRPr>
          </a:p>
        </p:txBody>
      </p:sp>
      <p:graphicFrame>
        <p:nvGraphicFramePr>
          <p:cNvPr id="1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46669"/>
              </p:ext>
            </p:extLst>
          </p:nvPr>
        </p:nvGraphicFramePr>
        <p:xfrm>
          <a:off x="5580112" y="1124744"/>
          <a:ext cx="3092757" cy="2061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" name="Visio" r:id="rId4" imgW="5984443" imgH="4229100" progId="Visio.Drawing.11">
                  <p:embed/>
                </p:oleObj>
              </mc:Choice>
              <mc:Fallback>
                <p:oleObj name="Visio" r:id="rId4" imgW="5984443" imgH="4229100" progId="Visio.Drawing.11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6127" t="32710" r="1880" b="37126"/>
                      <a:stretch>
                        <a:fillRect/>
                      </a:stretch>
                    </p:blipFill>
                    <p:spPr bwMode="auto">
                      <a:xfrm>
                        <a:off x="5580112" y="1124744"/>
                        <a:ext cx="3092757" cy="20614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sq" cmpd="thickThin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500488" y="1772816"/>
            <a:ext cx="46085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存储单元：</a:t>
            </a:r>
            <a:r>
              <a:rPr lang="en-US" altLang="zh-CN" sz="2400" dirty="0">
                <a:latin typeface="+mj-ea"/>
                <a:ea typeface="+mj-ea"/>
              </a:rPr>
              <a:t>64×64</a:t>
            </a:r>
            <a:r>
              <a:rPr lang="zh-CN" altLang="en-US" sz="2400" dirty="0">
                <a:latin typeface="+mj-ea"/>
                <a:ea typeface="+mj-ea"/>
              </a:rPr>
              <a:t>＝</a:t>
            </a:r>
            <a:r>
              <a:rPr lang="en-US" altLang="zh-CN" sz="2400" dirty="0" smtClean="0">
                <a:latin typeface="+mj-ea"/>
                <a:ea typeface="+mj-ea"/>
              </a:rPr>
              <a:t>4096</a:t>
            </a:r>
            <a:r>
              <a:rPr lang="zh-CN" altLang="en-US" sz="2400" dirty="0" smtClean="0">
                <a:latin typeface="+mj-ea"/>
                <a:ea typeface="+mj-ea"/>
              </a:rPr>
              <a:t>个存储单元，</a:t>
            </a:r>
            <a:r>
              <a:rPr lang="zh-CN" altLang="en-US" sz="2400" dirty="0">
                <a:latin typeface="+mj-ea"/>
                <a:ea typeface="+mj-ea"/>
              </a:rPr>
              <a:t>排列成</a:t>
            </a:r>
            <a:r>
              <a:rPr lang="en-US" altLang="zh-CN" sz="2400" dirty="0">
                <a:latin typeface="+mj-ea"/>
                <a:ea typeface="+mj-ea"/>
              </a:rPr>
              <a:t>64</a:t>
            </a:r>
            <a:r>
              <a:rPr lang="zh-CN" altLang="en-US" sz="2400" dirty="0">
                <a:latin typeface="+mj-ea"/>
                <a:ea typeface="+mj-ea"/>
              </a:rPr>
              <a:t>行和</a:t>
            </a:r>
            <a:r>
              <a:rPr lang="en-US" altLang="zh-CN" sz="2400" dirty="0">
                <a:latin typeface="+mj-ea"/>
                <a:ea typeface="+mj-ea"/>
              </a:rPr>
              <a:t>64</a:t>
            </a:r>
            <a:r>
              <a:rPr lang="zh-CN" altLang="en-US" sz="2400" dirty="0">
                <a:latin typeface="+mj-ea"/>
                <a:ea typeface="+mj-ea"/>
              </a:rPr>
              <a:t>列的</a:t>
            </a:r>
            <a:r>
              <a:rPr lang="zh-CN" altLang="en-US" sz="2400" dirty="0" smtClean="0">
                <a:latin typeface="+mj-ea"/>
                <a:ea typeface="+mj-ea"/>
              </a:rPr>
              <a:t>矩阵。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+mj-ea"/>
                <a:ea typeface="+mj-ea"/>
              </a:rPr>
              <a:t>每个存储单元都是由</a:t>
            </a:r>
            <a:r>
              <a:rPr kumimoji="1" lang="en-US" altLang="zh-CN" sz="2400" dirty="0">
                <a:latin typeface="+mj-ea"/>
                <a:ea typeface="+mj-ea"/>
              </a:rPr>
              <a:t>6</a:t>
            </a:r>
            <a:r>
              <a:rPr kumimoji="1" lang="zh-CN" altLang="en-US" sz="2400" dirty="0">
                <a:latin typeface="+mj-ea"/>
                <a:ea typeface="+mj-ea"/>
              </a:rPr>
              <a:t>个</a:t>
            </a:r>
            <a:r>
              <a:rPr kumimoji="1" lang="en-US" altLang="zh-CN" sz="2400" dirty="0">
                <a:latin typeface="+mj-ea"/>
                <a:ea typeface="+mj-ea"/>
              </a:rPr>
              <a:t>NMOS</a:t>
            </a:r>
            <a:r>
              <a:rPr kumimoji="1" lang="zh-CN" altLang="en-US" sz="2400" dirty="0">
                <a:latin typeface="+mj-ea"/>
                <a:ea typeface="+mj-ea"/>
              </a:rPr>
              <a:t>管组成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500488" y="3527142"/>
            <a:ext cx="313540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+mj-ea"/>
                <a:ea typeface="+mj-ea"/>
              </a:rPr>
              <a:t>如：</a:t>
            </a:r>
            <a:r>
              <a:rPr kumimoji="1" lang="en-US" altLang="zh-CN" sz="2400" dirty="0" smtClean="0">
                <a:latin typeface="+mj-ea"/>
                <a:ea typeface="+mj-ea"/>
              </a:rPr>
              <a:t>A</a:t>
            </a:r>
            <a:r>
              <a:rPr kumimoji="1" lang="en-US" altLang="zh-CN" sz="2400" baseline="-25000" dirty="0" smtClean="0">
                <a:latin typeface="+mj-ea"/>
                <a:ea typeface="+mj-ea"/>
              </a:rPr>
              <a:t>3</a:t>
            </a:r>
            <a:r>
              <a:rPr kumimoji="1" lang="en-US" altLang="zh-CN" sz="2400" dirty="0" smtClean="0">
                <a:latin typeface="+mj-ea"/>
              </a:rPr>
              <a:t>~</a:t>
            </a:r>
            <a:r>
              <a:rPr kumimoji="1" lang="en-US" altLang="zh-CN" sz="2400" dirty="0" smtClean="0">
                <a:latin typeface="+mj-ea"/>
                <a:ea typeface="+mj-ea"/>
              </a:rPr>
              <a:t>A</a:t>
            </a:r>
            <a:r>
              <a:rPr kumimoji="1" lang="en-US" altLang="zh-CN" sz="2400" baseline="-25000" dirty="0" smtClean="0">
                <a:latin typeface="+mj-ea"/>
                <a:ea typeface="+mj-ea"/>
              </a:rPr>
              <a:t>0</a:t>
            </a:r>
            <a:r>
              <a:rPr kumimoji="1" lang="en-US" altLang="zh-CN" sz="2400" dirty="0" smtClean="0">
                <a:latin typeface="+mj-ea"/>
                <a:ea typeface="+mj-ea"/>
              </a:rPr>
              <a:t>=0001,A</a:t>
            </a:r>
            <a:r>
              <a:rPr kumimoji="1" lang="en-US" altLang="zh-CN" sz="2400" baseline="-25000" dirty="0" smtClean="0">
                <a:latin typeface="+mj-ea"/>
                <a:ea typeface="+mj-ea"/>
              </a:rPr>
              <a:t>8</a:t>
            </a:r>
            <a:r>
              <a:rPr kumimoji="1" lang="en-US" altLang="zh-CN" sz="2400" dirty="0" smtClean="0">
                <a:latin typeface="+mj-ea"/>
                <a:ea typeface="+mj-ea"/>
              </a:rPr>
              <a:t>~A</a:t>
            </a:r>
            <a:r>
              <a:rPr kumimoji="1" lang="en-US" altLang="zh-CN" sz="2400" baseline="-25000" dirty="0" smtClean="0">
                <a:latin typeface="+mj-ea"/>
                <a:ea typeface="+mj-ea"/>
              </a:rPr>
              <a:t>3</a:t>
            </a:r>
            <a:r>
              <a:rPr kumimoji="1" lang="en-US" altLang="zh-CN" sz="2400" dirty="0" smtClean="0">
                <a:latin typeface="+mj-ea"/>
                <a:ea typeface="+mj-ea"/>
              </a:rPr>
              <a:t>=111110</a:t>
            </a:r>
            <a:r>
              <a:rPr kumimoji="1" lang="zh-CN" altLang="en-US" sz="2400" dirty="0">
                <a:latin typeface="+mj-ea"/>
                <a:ea typeface="+mj-ea"/>
              </a:rPr>
              <a:t>时，则</a:t>
            </a:r>
            <a:r>
              <a:rPr kumimoji="1" lang="en-US" altLang="zh-CN" sz="2400" dirty="0">
                <a:latin typeface="+mj-ea"/>
                <a:ea typeface="+mj-ea"/>
              </a:rPr>
              <a:t>Y</a:t>
            </a:r>
            <a:r>
              <a:rPr kumimoji="1" lang="en-US" altLang="zh-CN" sz="2400" baseline="-25000" dirty="0">
                <a:latin typeface="+mj-ea"/>
                <a:ea typeface="+mj-ea"/>
              </a:rPr>
              <a:t>1</a:t>
            </a:r>
            <a:r>
              <a:rPr kumimoji="1" lang="en-US" altLang="zh-CN" sz="2400" dirty="0">
                <a:latin typeface="+mj-ea"/>
                <a:ea typeface="+mj-ea"/>
              </a:rPr>
              <a:t>=1,X</a:t>
            </a:r>
            <a:r>
              <a:rPr kumimoji="1" lang="en-US" altLang="zh-CN" sz="2400" baseline="-25000" dirty="0">
                <a:latin typeface="+mj-ea"/>
                <a:ea typeface="+mj-ea"/>
              </a:rPr>
              <a:t>62</a:t>
            </a:r>
            <a:r>
              <a:rPr kumimoji="1" lang="en-US" altLang="zh-CN" sz="2400" dirty="0">
                <a:latin typeface="+mj-ea"/>
                <a:ea typeface="+mj-ea"/>
              </a:rPr>
              <a:t>=1,</a:t>
            </a:r>
            <a:r>
              <a:rPr kumimoji="1" lang="zh-CN" altLang="en-US" sz="2400" dirty="0">
                <a:latin typeface="+mj-ea"/>
                <a:ea typeface="+mj-ea"/>
              </a:rPr>
              <a:t>这样可对它们交点</a:t>
            </a:r>
            <a:r>
              <a:rPr kumimoji="1" lang="en-US" altLang="zh-CN" sz="2400" dirty="0">
                <a:latin typeface="+mj-ea"/>
                <a:ea typeface="+mj-ea"/>
              </a:rPr>
              <a:t>D</a:t>
            </a:r>
            <a:r>
              <a:rPr kumimoji="1" lang="en-US" altLang="zh-CN" sz="2400" baseline="-25000" dirty="0">
                <a:latin typeface="+mj-ea"/>
                <a:ea typeface="+mj-ea"/>
              </a:rPr>
              <a:t>4</a:t>
            </a:r>
            <a:r>
              <a:rPr kumimoji="1" lang="en-US" altLang="zh-CN" sz="2400" dirty="0">
                <a:latin typeface="+mj-ea"/>
                <a:ea typeface="+mj-ea"/>
              </a:rPr>
              <a:t>~D</a:t>
            </a:r>
            <a:r>
              <a:rPr kumimoji="1" lang="en-US" altLang="zh-CN" sz="2400" baseline="-25000" dirty="0">
                <a:latin typeface="+mj-ea"/>
                <a:ea typeface="+mj-ea"/>
              </a:rPr>
              <a:t>1</a:t>
            </a:r>
            <a:r>
              <a:rPr kumimoji="1" lang="zh-CN" altLang="en-US" sz="2400" dirty="0">
                <a:latin typeface="+mj-ea"/>
                <a:ea typeface="+mj-ea"/>
              </a:rPr>
              <a:t>进行读写操作。</a:t>
            </a:r>
          </a:p>
        </p:txBody>
      </p:sp>
    </p:spTree>
    <p:extLst>
      <p:ext uri="{BB962C8B-B14F-4D97-AF65-F5344CB8AC3E}">
        <p14:creationId xmlns:p14="http://schemas.microsoft.com/office/powerpoint/2010/main" val="52477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 smtClean="0">
                <a:cs typeface="宋体" charset="0"/>
              </a:rPr>
              <a:t>静态随机存储器</a:t>
            </a:r>
            <a:r>
              <a:rPr lang="en-US" altLang="zh-CN" sz="3200" dirty="0" smtClean="0">
                <a:cs typeface="宋体" charset="0"/>
              </a:rPr>
              <a:t>SRAM</a:t>
            </a:r>
            <a:endParaRPr lang="en-US" altLang="zh-CN" sz="3200" dirty="0"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00489" y="3284984"/>
            <a:ext cx="8569325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+mj-ea"/>
                <a:ea typeface="+mj-ea"/>
              </a:rPr>
              <a:t>地址译码器：</a:t>
            </a:r>
            <a:r>
              <a:rPr kumimoji="1" lang="en-US" altLang="zh-CN" sz="2400" dirty="0">
                <a:latin typeface="+mj-ea"/>
                <a:ea typeface="+mj-ea"/>
              </a:rPr>
              <a:t>10</a:t>
            </a:r>
            <a:r>
              <a:rPr kumimoji="1" lang="zh-CN" altLang="en-US" sz="2400" dirty="0">
                <a:latin typeface="+mj-ea"/>
                <a:ea typeface="+mj-ea"/>
              </a:rPr>
              <a:t>根地址线</a:t>
            </a:r>
            <a:r>
              <a:rPr kumimoji="1" lang="en-US" altLang="zh-CN" sz="2400" dirty="0">
                <a:latin typeface="+mj-ea"/>
                <a:ea typeface="+mj-ea"/>
              </a:rPr>
              <a:t>A</a:t>
            </a:r>
            <a:r>
              <a:rPr kumimoji="1" lang="en-US" altLang="zh-CN" sz="2400" baseline="-25000" dirty="0">
                <a:latin typeface="+mj-ea"/>
                <a:ea typeface="+mj-ea"/>
              </a:rPr>
              <a:t>0</a:t>
            </a:r>
            <a:r>
              <a:rPr kumimoji="1" lang="en-US" altLang="zh-CN" sz="2400" dirty="0">
                <a:latin typeface="+mj-ea"/>
                <a:ea typeface="+mj-ea"/>
              </a:rPr>
              <a:t>~A</a:t>
            </a:r>
            <a:r>
              <a:rPr kumimoji="1" lang="en-US" altLang="zh-CN" sz="2400" baseline="-25000" dirty="0">
                <a:latin typeface="+mj-ea"/>
                <a:ea typeface="+mj-ea"/>
              </a:rPr>
              <a:t>9</a:t>
            </a:r>
            <a:r>
              <a:rPr kumimoji="1" lang="zh-CN" altLang="en-US" sz="2400" dirty="0">
                <a:latin typeface="+mj-ea"/>
                <a:ea typeface="+mj-ea"/>
              </a:rPr>
              <a:t>，分</a:t>
            </a:r>
            <a:r>
              <a:rPr kumimoji="1" lang="en-US" altLang="zh-CN" sz="2400" dirty="0">
                <a:latin typeface="+mj-ea"/>
                <a:ea typeface="+mj-ea"/>
              </a:rPr>
              <a:t>2</a:t>
            </a:r>
            <a:r>
              <a:rPr kumimoji="1" lang="zh-CN" altLang="en-US" sz="2400" dirty="0">
                <a:latin typeface="+mj-ea"/>
                <a:ea typeface="+mj-ea"/>
              </a:rPr>
              <a:t>组，</a:t>
            </a:r>
            <a:r>
              <a:rPr kumimoji="1" lang="en-US" altLang="zh-CN" sz="2400" dirty="0">
                <a:latin typeface="+mj-ea"/>
                <a:ea typeface="+mj-ea"/>
              </a:rPr>
              <a:t>6</a:t>
            </a:r>
            <a:r>
              <a:rPr kumimoji="1" lang="zh-CN" altLang="en-US" sz="2400" dirty="0">
                <a:latin typeface="+mj-ea"/>
                <a:ea typeface="+mj-ea"/>
              </a:rPr>
              <a:t>根行地址输入线</a:t>
            </a:r>
            <a:r>
              <a:rPr kumimoji="1" lang="en-US" altLang="zh-CN" sz="2400" dirty="0">
                <a:latin typeface="+mj-ea"/>
                <a:ea typeface="+mj-ea"/>
              </a:rPr>
              <a:t>A</a:t>
            </a:r>
            <a:r>
              <a:rPr kumimoji="1" lang="en-US" altLang="zh-CN" sz="2400" baseline="-25000" dirty="0">
                <a:latin typeface="+mj-ea"/>
                <a:ea typeface="+mj-ea"/>
              </a:rPr>
              <a:t>8</a:t>
            </a:r>
            <a:r>
              <a:rPr kumimoji="1" lang="en-US" altLang="zh-CN" sz="2400" dirty="0">
                <a:latin typeface="+mj-ea"/>
                <a:ea typeface="+mj-ea"/>
              </a:rPr>
              <a:t>~A</a:t>
            </a:r>
            <a:r>
              <a:rPr kumimoji="1" lang="en-US" altLang="zh-CN" sz="2400" baseline="-25000" dirty="0">
                <a:latin typeface="+mj-ea"/>
                <a:ea typeface="+mj-ea"/>
              </a:rPr>
              <a:t>3</a:t>
            </a:r>
            <a:r>
              <a:rPr kumimoji="1" lang="zh-CN" altLang="en-US" sz="2400" dirty="0">
                <a:latin typeface="+mj-ea"/>
                <a:ea typeface="+mj-ea"/>
              </a:rPr>
              <a:t>加到行地址译码器上，其输出为</a:t>
            </a:r>
            <a:r>
              <a:rPr kumimoji="1" lang="en-US" altLang="zh-CN" sz="2400" dirty="0">
                <a:latin typeface="+mj-ea"/>
                <a:ea typeface="+mj-ea"/>
              </a:rPr>
              <a:t>2</a:t>
            </a:r>
            <a:r>
              <a:rPr kumimoji="1" lang="en-US" altLang="zh-CN" sz="2400" baseline="30000" dirty="0">
                <a:latin typeface="+mj-ea"/>
                <a:ea typeface="+mj-ea"/>
              </a:rPr>
              <a:t>6</a:t>
            </a:r>
            <a:r>
              <a:rPr kumimoji="1" lang="zh-CN" altLang="en-US" sz="2400" dirty="0">
                <a:latin typeface="+mj-ea"/>
                <a:ea typeface="+mj-ea"/>
              </a:rPr>
              <a:t>＝</a:t>
            </a:r>
            <a:r>
              <a:rPr kumimoji="1" lang="en-US" altLang="zh-CN" sz="2400" dirty="0">
                <a:latin typeface="+mj-ea"/>
                <a:ea typeface="+mj-ea"/>
              </a:rPr>
              <a:t>64</a:t>
            </a:r>
            <a:r>
              <a:rPr kumimoji="1" lang="zh-CN" altLang="en-US" sz="2400" dirty="0">
                <a:latin typeface="+mj-ea"/>
                <a:ea typeface="+mj-ea"/>
              </a:rPr>
              <a:t>根行地址输出线</a:t>
            </a:r>
            <a:r>
              <a:rPr kumimoji="1" lang="en-US" altLang="zh-CN" sz="2400" dirty="0">
                <a:latin typeface="+mj-ea"/>
                <a:ea typeface="+mj-ea"/>
              </a:rPr>
              <a:t>X</a:t>
            </a:r>
            <a:r>
              <a:rPr kumimoji="1" lang="en-US" altLang="zh-CN" sz="2400" baseline="-25000" dirty="0">
                <a:latin typeface="+mj-ea"/>
                <a:ea typeface="+mj-ea"/>
              </a:rPr>
              <a:t>0</a:t>
            </a:r>
            <a:r>
              <a:rPr kumimoji="1" lang="zh-CN" altLang="en-US" sz="2400" dirty="0">
                <a:latin typeface="+mj-ea"/>
                <a:ea typeface="+mj-ea"/>
              </a:rPr>
              <a:t>～</a:t>
            </a:r>
            <a:r>
              <a:rPr kumimoji="1" lang="en-US" altLang="zh-CN" sz="2400" dirty="0">
                <a:latin typeface="+mj-ea"/>
                <a:ea typeface="+mj-ea"/>
              </a:rPr>
              <a:t>X</a:t>
            </a:r>
            <a:r>
              <a:rPr kumimoji="1" lang="en-US" altLang="zh-CN" sz="2400" baseline="-25000" dirty="0">
                <a:latin typeface="+mj-ea"/>
                <a:ea typeface="+mj-ea"/>
              </a:rPr>
              <a:t>63</a:t>
            </a:r>
            <a:r>
              <a:rPr kumimoji="1" lang="zh-CN" altLang="en-US" sz="2400" dirty="0">
                <a:latin typeface="+mj-ea"/>
                <a:ea typeface="+mj-ea"/>
              </a:rPr>
              <a:t>；</a:t>
            </a:r>
            <a:r>
              <a:rPr kumimoji="1" lang="en-US" altLang="zh-CN" sz="2400" dirty="0">
                <a:latin typeface="+mj-ea"/>
                <a:ea typeface="+mj-ea"/>
              </a:rPr>
              <a:t>4</a:t>
            </a:r>
            <a:r>
              <a:rPr kumimoji="1" lang="zh-CN" altLang="en-US" sz="2400" dirty="0">
                <a:latin typeface="+mj-ea"/>
                <a:ea typeface="+mj-ea"/>
              </a:rPr>
              <a:t>根列地址输入线</a:t>
            </a:r>
            <a:r>
              <a:rPr kumimoji="1" lang="en-US" altLang="zh-CN" sz="2400" dirty="0">
                <a:latin typeface="+mj-ea"/>
                <a:ea typeface="+mj-ea"/>
              </a:rPr>
              <a:t>A</a:t>
            </a:r>
            <a:r>
              <a:rPr kumimoji="1" lang="en-US" altLang="zh-CN" sz="2400" baseline="-25000" dirty="0">
                <a:latin typeface="+mj-ea"/>
                <a:ea typeface="+mj-ea"/>
              </a:rPr>
              <a:t>2</a:t>
            </a:r>
            <a:r>
              <a:rPr kumimoji="1" lang="zh-CN" altLang="en-US" sz="2400" dirty="0">
                <a:latin typeface="+mj-ea"/>
                <a:ea typeface="+mj-ea"/>
              </a:rPr>
              <a:t>～</a:t>
            </a:r>
            <a:r>
              <a:rPr kumimoji="1" lang="en-US" altLang="zh-CN" sz="2400" dirty="0">
                <a:latin typeface="+mj-ea"/>
                <a:ea typeface="+mj-ea"/>
              </a:rPr>
              <a:t>A</a:t>
            </a:r>
            <a:r>
              <a:rPr kumimoji="1" lang="en-US" altLang="zh-CN" sz="2400" baseline="-25000" dirty="0">
                <a:latin typeface="+mj-ea"/>
                <a:ea typeface="+mj-ea"/>
              </a:rPr>
              <a:t>0</a:t>
            </a:r>
            <a:r>
              <a:rPr kumimoji="1" lang="zh-CN" altLang="en-US" sz="2400" dirty="0">
                <a:latin typeface="+mj-ea"/>
                <a:ea typeface="+mj-ea"/>
              </a:rPr>
              <a:t>、</a:t>
            </a:r>
            <a:r>
              <a:rPr kumimoji="1" lang="en-US" altLang="zh-CN" sz="2400" dirty="0">
                <a:latin typeface="+mj-ea"/>
                <a:ea typeface="+mj-ea"/>
              </a:rPr>
              <a:t>A</a:t>
            </a:r>
            <a:r>
              <a:rPr kumimoji="1" lang="en-US" altLang="zh-CN" sz="2400" baseline="-25000" dirty="0">
                <a:latin typeface="+mj-ea"/>
                <a:ea typeface="+mj-ea"/>
              </a:rPr>
              <a:t>9</a:t>
            </a:r>
            <a:r>
              <a:rPr kumimoji="1" lang="zh-CN" altLang="en-US" sz="2400" dirty="0">
                <a:latin typeface="+mj-ea"/>
                <a:ea typeface="+mj-ea"/>
              </a:rPr>
              <a:t>加到列地址译码器上，译出</a:t>
            </a:r>
            <a:r>
              <a:rPr kumimoji="1" lang="en-US" altLang="zh-CN" sz="2400" dirty="0" smtClean="0">
                <a:latin typeface="+mj-ea"/>
                <a:ea typeface="+mj-ea"/>
              </a:rPr>
              <a:t>2</a:t>
            </a:r>
            <a:r>
              <a:rPr kumimoji="1" lang="en-US" altLang="zh-CN" sz="2400" baseline="30000" dirty="0" smtClean="0">
                <a:latin typeface="+mj-ea"/>
                <a:ea typeface="+mj-ea"/>
              </a:rPr>
              <a:t>4</a:t>
            </a:r>
            <a:r>
              <a:rPr kumimoji="1" lang="en-US" altLang="zh-CN" sz="2400" dirty="0" smtClean="0">
                <a:latin typeface="+mj-ea"/>
                <a:ea typeface="+mj-ea"/>
              </a:rPr>
              <a:t>=16</a:t>
            </a:r>
            <a:r>
              <a:rPr kumimoji="1" lang="zh-CN" altLang="en-US" sz="2400" dirty="0">
                <a:latin typeface="+mj-ea"/>
                <a:ea typeface="+mj-ea"/>
              </a:rPr>
              <a:t>列地址输出线，其输出信号从已选中一行里挑出要读写的</a:t>
            </a:r>
            <a:r>
              <a:rPr kumimoji="1" lang="en-US" altLang="zh-CN" sz="2400" dirty="0">
                <a:latin typeface="+mj-ea"/>
                <a:ea typeface="+mj-ea"/>
              </a:rPr>
              <a:t>4</a:t>
            </a:r>
            <a:r>
              <a:rPr kumimoji="1" lang="zh-CN" altLang="en-US" sz="2400" dirty="0">
                <a:latin typeface="+mj-ea"/>
                <a:ea typeface="+mj-ea"/>
              </a:rPr>
              <a:t>个存储单元，即每个字线包含</a:t>
            </a:r>
            <a:r>
              <a:rPr kumimoji="1" lang="en-US" altLang="zh-CN" sz="2400" dirty="0">
                <a:latin typeface="+mj-ea"/>
                <a:ea typeface="+mj-ea"/>
              </a:rPr>
              <a:t>4</a:t>
            </a:r>
            <a:r>
              <a:rPr kumimoji="1" lang="zh-CN" altLang="en-US" sz="2400" dirty="0">
                <a:latin typeface="+mj-ea"/>
                <a:ea typeface="+mj-ea"/>
              </a:rPr>
              <a:t>位</a:t>
            </a:r>
            <a:r>
              <a:rPr kumimoji="1" lang="en-US" altLang="zh-CN" sz="2400" dirty="0">
                <a:latin typeface="+mj-ea"/>
                <a:ea typeface="+mj-ea"/>
              </a:rPr>
              <a:t>I/O</a:t>
            </a:r>
            <a:r>
              <a:rPr kumimoji="1" lang="en-US" altLang="zh-CN" sz="2400" baseline="-25000" dirty="0">
                <a:latin typeface="+mj-ea"/>
                <a:ea typeface="+mj-ea"/>
              </a:rPr>
              <a:t>1</a:t>
            </a:r>
            <a:r>
              <a:rPr kumimoji="1" lang="en-US" altLang="zh-CN" sz="2400" dirty="0">
                <a:latin typeface="+mj-ea"/>
                <a:ea typeface="+mj-ea"/>
              </a:rPr>
              <a:t>~ I/O</a:t>
            </a:r>
            <a:r>
              <a:rPr kumimoji="1" lang="en-US" altLang="zh-CN" sz="2400" baseline="-25000" dirty="0">
                <a:latin typeface="+mj-ea"/>
                <a:ea typeface="+mj-ea"/>
              </a:rPr>
              <a:t>4</a:t>
            </a:r>
            <a:r>
              <a:rPr kumimoji="1" lang="zh-CN" altLang="en-US" sz="2400" dirty="0" smtClean="0">
                <a:latin typeface="+mj-ea"/>
                <a:ea typeface="+mj-ea"/>
              </a:rPr>
              <a:t>。</a:t>
            </a:r>
            <a:endParaRPr kumimoji="1" lang="en-US" altLang="zh-CN" sz="2400" dirty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7389922" y="548680"/>
            <a:ext cx="15048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+mj-ea"/>
                <a:ea typeface="+mj-ea"/>
              </a:rPr>
              <a:t>逻辑符号</a:t>
            </a:r>
            <a:endParaRPr lang="zh-CN" altLang="en-US" sz="2400" dirty="0">
              <a:latin typeface="+mj-ea"/>
              <a:ea typeface="+mj-ea"/>
            </a:endParaRPr>
          </a:p>
        </p:txBody>
      </p:sp>
      <p:graphicFrame>
        <p:nvGraphicFramePr>
          <p:cNvPr id="11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262680"/>
              </p:ext>
            </p:extLst>
          </p:nvPr>
        </p:nvGraphicFramePr>
        <p:xfrm>
          <a:off x="5580112" y="1124744"/>
          <a:ext cx="3092757" cy="2061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3" name="Visio" r:id="rId3" imgW="5984443" imgH="4229100" progId="Visio.Drawing.11">
                  <p:embed/>
                </p:oleObj>
              </mc:Choice>
              <mc:Fallback>
                <p:oleObj name="Visio" r:id="rId3" imgW="5984443" imgH="4229100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6127" t="32710" r="1880" b="37126"/>
                      <a:stretch>
                        <a:fillRect/>
                      </a:stretch>
                    </p:blipFill>
                    <p:spPr bwMode="auto">
                      <a:xfrm>
                        <a:off x="5580112" y="1124744"/>
                        <a:ext cx="3092757" cy="20614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sq" cmpd="thickThin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13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 smtClean="0">
                <a:cs typeface="宋体" charset="0"/>
              </a:rPr>
              <a:t>静态随机存储器</a:t>
            </a:r>
            <a:r>
              <a:rPr lang="en-US" altLang="zh-CN" sz="3200" dirty="0" smtClean="0">
                <a:cs typeface="宋体" charset="0"/>
              </a:rPr>
              <a:t>SRAM</a:t>
            </a:r>
            <a:endParaRPr lang="en-US" altLang="zh-CN" sz="3200" dirty="0"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54539" y="3356992"/>
            <a:ext cx="8569325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 smtClean="0">
                <a:latin typeface="+mj-ea"/>
                <a:ea typeface="+mj-ea"/>
              </a:rPr>
              <a:t>当 </a:t>
            </a:r>
            <a:r>
              <a:rPr kumimoji="1" lang="en-US" altLang="zh-CN" sz="2400" dirty="0">
                <a:latin typeface="+mj-ea"/>
                <a:ea typeface="+mj-ea"/>
              </a:rPr>
              <a:t>CS</a:t>
            </a:r>
            <a:r>
              <a:rPr kumimoji="1" lang="en-US" altLang="zh-CN" sz="2400" dirty="0">
                <a:latin typeface="+mj-ea"/>
                <a:ea typeface="+mj-ea"/>
                <a:sym typeface="Symbol" pitchFamily="18" charset="2"/>
              </a:rPr>
              <a:t></a:t>
            </a:r>
            <a:r>
              <a:rPr kumimoji="1" lang="en-US" altLang="zh-CN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＝</a:t>
            </a:r>
            <a:r>
              <a:rPr kumimoji="1" lang="en-US" altLang="zh-CN" sz="2400" dirty="0">
                <a:latin typeface="+mj-ea"/>
                <a:ea typeface="+mj-ea"/>
              </a:rPr>
              <a:t>0</a:t>
            </a:r>
            <a:r>
              <a:rPr kumimoji="1" lang="zh-CN" altLang="en-US" sz="2400" dirty="0">
                <a:latin typeface="+mj-ea"/>
                <a:ea typeface="+mj-ea"/>
              </a:rPr>
              <a:t>， </a:t>
            </a:r>
            <a:r>
              <a:rPr kumimoji="1" lang="en-US" altLang="zh-CN" sz="2400" dirty="0">
                <a:latin typeface="+mj-ea"/>
                <a:ea typeface="+mj-ea"/>
              </a:rPr>
              <a:t>R/W</a:t>
            </a:r>
            <a:r>
              <a:rPr kumimoji="1" lang="en-US" altLang="zh-CN" sz="2400" dirty="0">
                <a:latin typeface="+mj-ea"/>
                <a:ea typeface="+mj-ea"/>
                <a:sym typeface="Symbol" pitchFamily="18" charset="2"/>
              </a:rPr>
              <a:t></a:t>
            </a:r>
            <a:r>
              <a:rPr kumimoji="1" lang="en-US" altLang="zh-CN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＝</a:t>
            </a:r>
            <a:r>
              <a:rPr kumimoji="1" lang="en-US" altLang="zh-CN" sz="2400" dirty="0">
                <a:latin typeface="+mj-ea"/>
                <a:ea typeface="+mj-ea"/>
              </a:rPr>
              <a:t>1</a:t>
            </a:r>
            <a:r>
              <a:rPr kumimoji="1" lang="zh-CN" altLang="en-US" sz="2400" dirty="0">
                <a:latin typeface="+mj-ea"/>
                <a:ea typeface="+mj-ea"/>
              </a:rPr>
              <a:t>时，为读出状态，存储矩阵地数据被读出，数据从</a:t>
            </a:r>
            <a:r>
              <a:rPr kumimoji="1" lang="en-US" altLang="zh-CN" sz="2400" dirty="0">
                <a:latin typeface="+mj-ea"/>
                <a:ea typeface="+mj-ea"/>
              </a:rPr>
              <a:t>I/O</a:t>
            </a:r>
            <a:r>
              <a:rPr kumimoji="1" lang="en-US" altLang="zh-CN" sz="2400" baseline="-25000" dirty="0">
                <a:latin typeface="+mj-ea"/>
                <a:ea typeface="+mj-ea"/>
              </a:rPr>
              <a:t>1</a:t>
            </a:r>
            <a:r>
              <a:rPr kumimoji="1" lang="en-US" altLang="zh-CN" sz="2400" dirty="0">
                <a:latin typeface="+mj-ea"/>
                <a:ea typeface="+mj-ea"/>
              </a:rPr>
              <a:t>~ I/O</a:t>
            </a:r>
            <a:r>
              <a:rPr kumimoji="1" lang="en-US" altLang="zh-CN" sz="2400" baseline="-25000" dirty="0">
                <a:latin typeface="+mj-ea"/>
                <a:ea typeface="+mj-ea"/>
              </a:rPr>
              <a:t>4</a:t>
            </a:r>
            <a:r>
              <a:rPr kumimoji="1" lang="zh-CN" altLang="en-US" sz="2400" dirty="0">
                <a:latin typeface="+mj-ea"/>
                <a:ea typeface="+mj-ea"/>
              </a:rPr>
              <a:t>输出。当</a:t>
            </a:r>
            <a:r>
              <a:rPr kumimoji="1" lang="en-US" altLang="zh-CN" sz="2400" dirty="0">
                <a:latin typeface="+mj-ea"/>
                <a:ea typeface="+mj-ea"/>
              </a:rPr>
              <a:t>CS</a:t>
            </a:r>
            <a:r>
              <a:rPr kumimoji="1" lang="en-US" altLang="zh-CN" sz="2400" dirty="0">
                <a:latin typeface="+mj-ea"/>
                <a:ea typeface="+mj-ea"/>
                <a:sym typeface="Symbol" pitchFamily="18" charset="2"/>
              </a:rPr>
              <a:t></a:t>
            </a:r>
            <a:r>
              <a:rPr kumimoji="1" lang="en-US" altLang="zh-CN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＝</a:t>
            </a:r>
            <a:r>
              <a:rPr kumimoji="1" lang="en-US" altLang="zh-CN" sz="2400" dirty="0">
                <a:latin typeface="+mj-ea"/>
                <a:ea typeface="+mj-ea"/>
              </a:rPr>
              <a:t>0, R/W</a:t>
            </a:r>
            <a:r>
              <a:rPr kumimoji="1" lang="en-US" altLang="zh-CN" sz="2400" dirty="0">
                <a:latin typeface="+mj-ea"/>
                <a:ea typeface="+mj-ea"/>
                <a:sym typeface="Symbol" pitchFamily="18" charset="2"/>
              </a:rPr>
              <a:t></a:t>
            </a:r>
            <a:r>
              <a:rPr kumimoji="1" lang="en-US" altLang="zh-CN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＝</a:t>
            </a:r>
            <a:r>
              <a:rPr kumimoji="1" lang="en-US" altLang="zh-CN" sz="2400" dirty="0">
                <a:latin typeface="+mj-ea"/>
                <a:ea typeface="+mj-ea"/>
              </a:rPr>
              <a:t>0</a:t>
            </a:r>
            <a:r>
              <a:rPr kumimoji="1" lang="zh-CN" altLang="en-US" sz="2400" dirty="0">
                <a:latin typeface="+mj-ea"/>
                <a:ea typeface="+mj-ea"/>
              </a:rPr>
              <a:t>时，执行写入操作</a:t>
            </a:r>
            <a:r>
              <a:rPr kumimoji="1" lang="zh-CN" altLang="en-US" sz="2400" dirty="0" smtClean="0">
                <a:latin typeface="+mj-ea"/>
                <a:ea typeface="+mj-ea"/>
              </a:rPr>
              <a:t>，</a:t>
            </a:r>
            <a:r>
              <a:rPr kumimoji="1" lang="en-US" altLang="zh-CN" sz="2400" dirty="0">
                <a:latin typeface="+mj-ea"/>
              </a:rPr>
              <a:t> I/O</a:t>
            </a:r>
            <a:r>
              <a:rPr kumimoji="1" lang="en-US" altLang="zh-CN" sz="2400" baseline="-25000" dirty="0">
                <a:latin typeface="+mj-ea"/>
              </a:rPr>
              <a:t>1</a:t>
            </a:r>
            <a:r>
              <a:rPr kumimoji="1" lang="en-US" altLang="zh-CN" sz="2400" dirty="0">
                <a:latin typeface="+mj-ea"/>
              </a:rPr>
              <a:t>~ I/O</a:t>
            </a:r>
            <a:r>
              <a:rPr kumimoji="1" lang="en-US" altLang="zh-CN" sz="2400" baseline="-25000" dirty="0">
                <a:latin typeface="+mj-ea"/>
              </a:rPr>
              <a:t>4</a:t>
            </a:r>
            <a:r>
              <a:rPr kumimoji="1" lang="zh-CN" altLang="en-US" sz="2400" dirty="0" smtClean="0">
                <a:latin typeface="+mj-ea"/>
                <a:ea typeface="+mj-ea"/>
              </a:rPr>
              <a:t>上</a:t>
            </a:r>
            <a:r>
              <a:rPr kumimoji="1" lang="zh-CN" altLang="en-US" sz="2400" dirty="0">
                <a:latin typeface="+mj-ea"/>
                <a:ea typeface="+mj-ea"/>
              </a:rPr>
              <a:t>的数据写入到存储矩阵中</a:t>
            </a:r>
            <a:r>
              <a:rPr kumimoji="1" lang="zh-CN" altLang="en-US" sz="2400" dirty="0" smtClean="0">
                <a:latin typeface="+mj-ea"/>
                <a:ea typeface="+mj-ea"/>
              </a:rPr>
              <a:t>。</a:t>
            </a:r>
            <a:endParaRPr kumimoji="1" lang="en-US" altLang="zh-CN" sz="2400" dirty="0" smtClean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+mj-ea"/>
                <a:ea typeface="+mj-ea"/>
              </a:rPr>
              <a:t>若</a:t>
            </a:r>
            <a:r>
              <a:rPr kumimoji="1" lang="en-US" altLang="zh-CN" sz="2400" dirty="0">
                <a:latin typeface="+mj-ea"/>
                <a:ea typeface="+mj-ea"/>
              </a:rPr>
              <a:t>CS</a:t>
            </a:r>
            <a:r>
              <a:rPr kumimoji="1" lang="en-US" altLang="zh-CN" sz="2400" dirty="0">
                <a:latin typeface="+mj-ea"/>
                <a:ea typeface="+mj-ea"/>
                <a:sym typeface="Symbol" pitchFamily="18" charset="2"/>
              </a:rPr>
              <a:t></a:t>
            </a:r>
            <a:r>
              <a:rPr kumimoji="1" lang="en-US" altLang="zh-CN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＝</a:t>
            </a:r>
            <a:r>
              <a:rPr kumimoji="1" lang="en-US" altLang="zh-CN" sz="2400" dirty="0">
                <a:latin typeface="+mj-ea"/>
                <a:ea typeface="+mj-ea"/>
              </a:rPr>
              <a:t>1 </a:t>
            </a:r>
            <a:r>
              <a:rPr kumimoji="1" lang="zh-CN" altLang="en-US" sz="2400" dirty="0">
                <a:latin typeface="+mj-ea"/>
                <a:ea typeface="+mj-ea"/>
              </a:rPr>
              <a:t>，则所有的</a:t>
            </a:r>
            <a:r>
              <a:rPr kumimoji="1" lang="en-US" altLang="zh-CN" sz="2400" dirty="0">
                <a:latin typeface="+mj-ea"/>
                <a:ea typeface="+mj-ea"/>
              </a:rPr>
              <a:t>I/O</a:t>
            </a:r>
            <a:r>
              <a:rPr kumimoji="1" lang="zh-CN" altLang="en-US" sz="2400" dirty="0">
                <a:latin typeface="+mj-ea"/>
                <a:ea typeface="+mj-ea"/>
              </a:rPr>
              <a:t>端都处于禁止状态，将存储器内部电路与外部连线隔离，此时可以直接把</a:t>
            </a:r>
            <a:r>
              <a:rPr kumimoji="1" lang="en-US" altLang="zh-CN" sz="2400" dirty="0">
                <a:latin typeface="+mj-ea"/>
                <a:ea typeface="+mj-ea"/>
              </a:rPr>
              <a:t>I/O</a:t>
            </a:r>
            <a:r>
              <a:rPr kumimoji="1" lang="en-US" altLang="zh-CN" sz="2400" baseline="-25000" dirty="0">
                <a:latin typeface="+mj-ea"/>
                <a:ea typeface="+mj-ea"/>
              </a:rPr>
              <a:t>1</a:t>
            </a:r>
            <a:r>
              <a:rPr kumimoji="1" lang="en-US" altLang="zh-CN" sz="2400" dirty="0">
                <a:latin typeface="+mj-ea"/>
                <a:ea typeface="+mj-ea"/>
              </a:rPr>
              <a:t>~ I/O</a:t>
            </a:r>
            <a:r>
              <a:rPr kumimoji="1" lang="en-US" altLang="zh-CN" sz="2400" baseline="-25000" dirty="0">
                <a:latin typeface="+mj-ea"/>
                <a:ea typeface="+mj-ea"/>
              </a:rPr>
              <a:t>4</a:t>
            </a:r>
            <a:r>
              <a:rPr kumimoji="1" lang="zh-CN" altLang="en-US" sz="2400" dirty="0">
                <a:latin typeface="+mj-ea"/>
                <a:ea typeface="+mj-ea"/>
              </a:rPr>
              <a:t>与系统总线相连，或将多片</a:t>
            </a:r>
            <a:r>
              <a:rPr kumimoji="1" lang="en-US" altLang="zh-CN" sz="2400" dirty="0">
                <a:latin typeface="+mj-ea"/>
                <a:ea typeface="+mj-ea"/>
              </a:rPr>
              <a:t>2114</a:t>
            </a:r>
            <a:r>
              <a:rPr kumimoji="1" lang="zh-CN" altLang="en-US" sz="2400" dirty="0">
                <a:latin typeface="+mj-ea"/>
                <a:ea typeface="+mj-ea"/>
              </a:rPr>
              <a:t>的输入</a:t>
            </a:r>
            <a:r>
              <a:rPr kumimoji="1" lang="en-US" altLang="zh-CN" sz="2400" dirty="0">
                <a:latin typeface="+mj-ea"/>
                <a:ea typeface="+mj-ea"/>
              </a:rPr>
              <a:t>/</a:t>
            </a:r>
            <a:r>
              <a:rPr kumimoji="1" lang="zh-CN" altLang="en-US" sz="2400" dirty="0">
                <a:latin typeface="+mj-ea"/>
                <a:ea typeface="+mj-ea"/>
              </a:rPr>
              <a:t>输出端并联使用</a:t>
            </a:r>
            <a:r>
              <a:rPr kumimoji="1" lang="zh-CN" altLang="en-US" sz="2400" dirty="0" smtClean="0">
                <a:latin typeface="+mj-ea"/>
                <a:ea typeface="+mj-ea"/>
              </a:rPr>
              <a:t>。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611560" y="1901188"/>
            <a:ext cx="510344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kumimoji="1" lang="en-US" altLang="zh-CN" sz="2400" dirty="0" smtClean="0">
                <a:latin typeface="+mj-ea"/>
                <a:ea typeface="+mj-ea"/>
              </a:rPr>
              <a:t> I/O</a:t>
            </a:r>
            <a:r>
              <a:rPr kumimoji="1" lang="en-US" altLang="zh-CN" sz="2400" baseline="-25000" dirty="0" smtClean="0">
                <a:latin typeface="+mj-ea"/>
                <a:ea typeface="+mj-ea"/>
              </a:rPr>
              <a:t>1</a:t>
            </a:r>
            <a:r>
              <a:rPr kumimoji="1" lang="en-US" altLang="zh-CN" sz="2400" dirty="0">
                <a:latin typeface="+mj-ea"/>
                <a:ea typeface="+mj-ea"/>
              </a:rPr>
              <a:t>~ </a:t>
            </a:r>
            <a:r>
              <a:rPr kumimoji="1" lang="en-US" altLang="zh-CN" sz="2400" dirty="0" smtClean="0">
                <a:latin typeface="+mj-ea"/>
                <a:ea typeface="+mj-ea"/>
              </a:rPr>
              <a:t>I/O</a:t>
            </a:r>
            <a:r>
              <a:rPr kumimoji="1" lang="en-US" altLang="zh-CN" sz="2400" baseline="-25000" dirty="0" smtClean="0">
                <a:latin typeface="+mj-ea"/>
                <a:ea typeface="+mj-ea"/>
              </a:rPr>
              <a:t>4</a:t>
            </a:r>
            <a:r>
              <a:rPr kumimoji="1" lang="zh-CN" altLang="en-US" sz="2400" dirty="0" smtClean="0">
                <a:latin typeface="+mj-ea"/>
                <a:ea typeface="+mj-ea"/>
              </a:rPr>
              <a:t>：数据输入</a:t>
            </a:r>
            <a:r>
              <a:rPr kumimoji="1" lang="zh-CN" altLang="en-US" sz="2400" dirty="0">
                <a:latin typeface="+mj-ea"/>
                <a:ea typeface="+mj-ea"/>
              </a:rPr>
              <a:t>端也是数据读出端</a:t>
            </a:r>
            <a:r>
              <a:rPr kumimoji="1" lang="zh-CN" altLang="en-US" sz="2400" dirty="0" smtClean="0">
                <a:latin typeface="+mj-ea"/>
                <a:ea typeface="+mj-ea"/>
              </a:rPr>
              <a:t>。</a:t>
            </a:r>
            <a:endParaRPr kumimoji="1" lang="en-US" altLang="zh-CN" sz="2400" dirty="0" smtClean="0">
              <a:latin typeface="+mj-ea"/>
              <a:ea typeface="+mj-ea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kumimoji="1" lang="zh-CN" altLang="en-US" sz="2400" dirty="0" smtClean="0">
                <a:latin typeface="+mj-ea"/>
                <a:ea typeface="+mj-ea"/>
              </a:rPr>
              <a:t>读</a:t>
            </a:r>
            <a:r>
              <a:rPr kumimoji="1" lang="en-US" altLang="zh-CN" sz="2400" dirty="0">
                <a:latin typeface="+mj-ea"/>
                <a:ea typeface="+mj-ea"/>
              </a:rPr>
              <a:t>/</a:t>
            </a:r>
            <a:r>
              <a:rPr kumimoji="1" lang="zh-CN" altLang="en-US" sz="2400" dirty="0">
                <a:latin typeface="+mj-ea"/>
                <a:ea typeface="+mj-ea"/>
              </a:rPr>
              <a:t>写操作是由 </a:t>
            </a:r>
            <a:r>
              <a:rPr kumimoji="1" lang="en-US" altLang="zh-CN" sz="2400" dirty="0">
                <a:latin typeface="+mj-ea"/>
                <a:ea typeface="+mj-ea"/>
              </a:rPr>
              <a:t>R/W</a:t>
            </a:r>
            <a:r>
              <a:rPr kumimoji="1" lang="en-US" altLang="zh-CN" sz="2400" dirty="0">
                <a:latin typeface="+mj-ea"/>
                <a:ea typeface="+mj-ea"/>
                <a:sym typeface="Symbol" pitchFamily="18" charset="2"/>
              </a:rPr>
              <a:t></a:t>
            </a:r>
            <a:r>
              <a:rPr kumimoji="1" lang="en-US" altLang="zh-CN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和 </a:t>
            </a:r>
            <a:r>
              <a:rPr kumimoji="1" lang="en-US" altLang="zh-CN" sz="2400" dirty="0">
                <a:latin typeface="+mj-ea"/>
                <a:ea typeface="+mj-ea"/>
              </a:rPr>
              <a:t>CS</a:t>
            </a:r>
            <a:r>
              <a:rPr kumimoji="1" lang="en-US" altLang="zh-CN" sz="2400" dirty="0">
                <a:latin typeface="+mj-ea"/>
                <a:ea typeface="+mj-ea"/>
                <a:sym typeface="Symbol" pitchFamily="18" charset="2"/>
              </a:rPr>
              <a:t></a:t>
            </a:r>
            <a:r>
              <a:rPr kumimoji="1" lang="en-US" altLang="zh-CN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控制的。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7389922" y="548680"/>
            <a:ext cx="15048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+mj-ea"/>
                <a:ea typeface="+mj-ea"/>
              </a:rPr>
              <a:t>逻辑符号</a:t>
            </a:r>
            <a:endParaRPr lang="zh-CN" altLang="en-US" sz="2400" dirty="0">
              <a:latin typeface="+mj-ea"/>
              <a:ea typeface="+mj-ea"/>
            </a:endParaRPr>
          </a:p>
        </p:txBody>
      </p:sp>
      <p:graphicFrame>
        <p:nvGraphicFramePr>
          <p:cNvPr id="1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262680"/>
              </p:ext>
            </p:extLst>
          </p:nvPr>
        </p:nvGraphicFramePr>
        <p:xfrm>
          <a:off x="5580112" y="1124744"/>
          <a:ext cx="3092757" cy="2061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7" name="Visio" r:id="rId3" imgW="5984443" imgH="4229100" progId="Visio.Drawing.11">
                  <p:embed/>
                </p:oleObj>
              </mc:Choice>
              <mc:Fallback>
                <p:oleObj name="Visio" r:id="rId3" imgW="5984443" imgH="4229100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6127" t="32710" r="1880" b="37126"/>
                      <a:stretch>
                        <a:fillRect/>
                      </a:stretch>
                    </p:blipFill>
                    <p:spPr bwMode="auto">
                      <a:xfrm>
                        <a:off x="5580112" y="1124744"/>
                        <a:ext cx="3092757" cy="20614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sq" cmpd="thickThin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793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 smtClean="0">
                <a:cs typeface="宋体" charset="0"/>
              </a:rPr>
              <a:t>静态随机存储器</a:t>
            </a:r>
            <a:r>
              <a:rPr lang="en-US" altLang="zh-CN" sz="3200" dirty="0" smtClean="0">
                <a:cs typeface="宋体" charset="0"/>
              </a:rPr>
              <a:t>SRAM</a:t>
            </a:r>
          </a:p>
          <a:p>
            <a:pPr lvl="1"/>
            <a:r>
              <a:rPr lang="zh-CN" altLang="en-US" dirty="0" smtClean="0"/>
              <a:t>静态存储单元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SR</a:t>
            </a:r>
            <a:r>
              <a:rPr lang="zh-CN" altLang="en-US" dirty="0" smtClean="0"/>
              <a:t>锁存器</a:t>
            </a:r>
            <a:r>
              <a:rPr lang="en-US" altLang="zh-CN" dirty="0" smtClean="0"/>
              <a:t>+</a:t>
            </a:r>
            <a:r>
              <a:rPr lang="zh-CN" altLang="en-US" dirty="0" smtClean="0"/>
              <a:t>门控管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靠锁存器的自保功能存储数据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670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endParaRPr lang="en-US" altLang="zh-CN" dirty="0" smtClean="0"/>
          </a:p>
        </p:txBody>
      </p:sp>
      <p:pic>
        <p:nvPicPr>
          <p:cNvPr id="6" name="Picture 26" descr="7-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04" y="83444"/>
            <a:ext cx="6565609" cy="60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2530951"/>
            <a:ext cx="2762673" cy="120032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+mj-ea"/>
                <a:ea typeface="+mj-ea"/>
              </a:rPr>
              <a:t>6</a:t>
            </a:r>
            <a:r>
              <a:rPr lang="zh-CN" altLang="en-US" sz="2400" dirty="0" smtClean="0">
                <a:latin typeface="+mj-ea"/>
                <a:ea typeface="+mj-ea"/>
              </a:rPr>
              <a:t>只</a:t>
            </a:r>
            <a:r>
              <a:rPr lang="en-US" altLang="zh-CN" sz="2400" dirty="0" smtClean="0">
                <a:latin typeface="+mj-ea"/>
                <a:ea typeface="+mj-ea"/>
              </a:rPr>
              <a:t>N</a:t>
            </a:r>
            <a:r>
              <a:rPr lang="zh-CN" altLang="en-US" sz="2400" dirty="0" smtClean="0">
                <a:latin typeface="+mj-ea"/>
                <a:ea typeface="+mj-ea"/>
              </a:rPr>
              <a:t>沟道增强型</a:t>
            </a:r>
            <a:r>
              <a:rPr lang="en-US" altLang="zh-CN" sz="2400" dirty="0" smtClean="0">
                <a:latin typeface="+mj-ea"/>
                <a:ea typeface="+mj-ea"/>
              </a:rPr>
              <a:t>MOS</a:t>
            </a:r>
            <a:r>
              <a:rPr lang="zh-CN" altLang="en-US" sz="2400" dirty="0" smtClean="0">
                <a:latin typeface="+mj-ea"/>
                <a:ea typeface="+mj-ea"/>
              </a:rPr>
              <a:t>管组成的静态存储单元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72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endParaRPr lang="en-US" altLang="zh-CN" dirty="0" smtClean="0"/>
          </a:p>
        </p:txBody>
      </p:sp>
      <p:pic>
        <p:nvPicPr>
          <p:cNvPr id="6" name="Picture 26" descr="7-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37" y="116632"/>
            <a:ext cx="6565609" cy="60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7988" y="2979330"/>
                <a:ext cx="3179915" cy="830997"/>
              </a:xfrm>
              <a:prstGeom prst="rect">
                <a:avLst/>
              </a:prstGeom>
              <a:noFill/>
              <a:ln>
                <a:solidFill>
                  <a:srgbClr val="3399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组成</a:t>
                </a:r>
                <a:r>
                  <a:rPr lang="en-US" altLang="zh-CN" sz="2400" dirty="0" smtClean="0">
                    <a:latin typeface="+mj-ea"/>
                    <a:ea typeface="+mj-ea"/>
                  </a:rPr>
                  <a:t>SR</a:t>
                </a:r>
                <a:r>
                  <a:rPr lang="zh-CN" altLang="en-US" sz="2400" dirty="0" smtClean="0">
                    <a:latin typeface="+mj-ea"/>
                    <a:ea typeface="+mj-ea"/>
                  </a:rPr>
                  <a:t>锁存器，用于记忆</a:t>
                </a:r>
                <a:r>
                  <a:rPr lang="en-US" altLang="zh-CN" sz="2400" dirty="0" smtClean="0">
                    <a:latin typeface="+mj-ea"/>
                    <a:ea typeface="+mj-ea"/>
                  </a:rPr>
                  <a:t>1</a:t>
                </a:r>
                <a:r>
                  <a:rPr lang="zh-CN" altLang="en-US" sz="2400" dirty="0" smtClean="0">
                    <a:latin typeface="+mj-ea"/>
                    <a:ea typeface="+mj-ea"/>
                  </a:rPr>
                  <a:t>位二值代码</a:t>
                </a:r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88" y="2979330"/>
                <a:ext cx="3179915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1147" t="-5072" r="-2103" b="-15217"/>
                </a:stretch>
              </a:blipFill>
              <a:ln>
                <a:solidFill>
                  <a:srgbClr val="33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/>
          <p:cNvSpPr/>
          <p:nvPr/>
        </p:nvSpPr>
        <p:spPr bwMode="auto">
          <a:xfrm>
            <a:off x="5232933" y="1270809"/>
            <a:ext cx="1872208" cy="15121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41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6" descr="7-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2263"/>
            <a:ext cx="6565609" cy="60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4685" y="1129685"/>
                <a:ext cx="3185187" cy="2719719"/>
              </a:xfrm>
              <a:prstGeom prst="rect">
                <a:avLst/>
              </a:prstGeom>
              <a:noFill/>
              <a:ln>
                <a:solidFill>
                  <a:srgbClr val="3399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是门控管，</a:t>
                </a:r>
                <a:endParaRPr lang="en-US" altLang="zh-CN" sz="24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2400" dirty="0" smtClean="0">
                    <a:latin typeface="+mj-ea"/>
                    <a:ea typeface="+mj-ea"/>
                  </a:rPr>
                  <a:t>作模拟开关使用，</a:t>
                </a:r>
                <a:endParaRPr lang="en-US" altLang="zh-CN" sz="2400" dirty="0" smtClean="0">
                  <a:latin typeface="+mj-ea"/>
                  <a:ea typeface="+mj-ea"/>
                </a:endParaRPr>
              </a:p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zh-CN" altLang="en-US" sz="2400" dirty="0">
                    <a:latin typeface="+mj-ea"/>
                    <a:ea typeface="+mj-ea"/>
                  </a:rPr>
                  <a:t>开关状态由字线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𝑋</m:t>
                        </m:r>
                      </m:e>
                      <m:sub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决定</a:t>
                </a:r>
              </a:p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zh-CN" altLang="en-US" sz="2400" dirty="0" smtClean="0">
                    <a:latin typeface="+mj-ea"/>
                    <a:ea typeface="+mj-ea"/>
                  </a:rPr>
                  <a:t>控制锁存器</a:t>
                </a:r>
                <a:r>
                  <a:rPr lang="en-US" altLang="zh-CN" sz="2400" dirty="0" smtClean="0">
                    <a:latin typeface="+mj-ea"/>
                    <a:ea typeface="+mj-ea"/>
                  </a:rPr>
                  <a:t>Q</a:t>
                </a:r>
                <a:r>
                  <a:rPr lang="zh-CN" altLang="en-US" sz="2400" dirty="0" smtClean="0">
                    <a:latin typeface="+mj-ea"/>
                    <a:ea typeface="+mj-ea"/>
                  </a:rPr>
                  <a:t>、</a:t>
                </a:r>
                <a:r>
                  <a:rPr lang="en-US" altLang="zh-CN" sz="2400" dirty="0" smtClean="0">
                    <a:latin typeface="+mj-ea"/>
                    <a:ea typeface="+mj-ea"/>
                  </a:rPr>
                  <a:t>Q’</a:t>
                </a:r>
                <a:r>
                  <a:rPr lang="zh-CN" altLang="en-US" sz="2400" dirty="0" smtClean="0">
                    <a:latin typeface="+mj-ea"/>
                    <a:ea typeface="+mj-ea"/>
                  </a:rPr>
                  <a:t>和位线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之间的联系</a:t>
                </a:r>
                <a:endParaRPr lang="en-US" altLang="zh-CN" sz="2400" dirty="0" smtClean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5" y="1129685"/>
                <a:ext cx="3185187" cy="2719719"/>
              </a:xfrm>
              <a:prstGeom prst="rect">
                <a:avLst/>
              </a:prstGeom>
              <a:blipFill rotWithShape="1">
                <a:blip r:embed="rId3"/>
                <a:stretch>
                  <a:fillRect l="-2286" t="-1563" r="-1143" b="-4018"/>
                </a:stretch>
              </a:blipFill>
              <a:ln>
                <a:solidFill>
                  <a:srgbClr val="33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/>
          <p:cNvSpPr/>
          <p:nvPr/>
        </p:nvSpPr>
        <p:spPr bwMode="auto">
          <a:xfrm>
            <a:off x="4798622" y="1688488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948264" y="1688488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614796" y="1118830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740352" y="2003713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209169" y="1089989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4041913" y="2048565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9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9913" y="-169351"/>
            <a:ext cx="8229600" cy="792088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6" name="Picture 26" descr="7-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37" y="116632"/>
            <a:ext cx="6565609" cy="60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8351" y="1173959"/>
                <a:ext cx="3595938" cy="21294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399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i</m:t>
                        </m:r>
                      </m:sub>
                    </m:sSub>
                    <m:r>
                      <a:rPr lang="en-US" altLang="zh-CN" sz="2400" b="0" i="0" smtClean="0">
                        <a:latin typeface="Cambria Math"/>
                        <a:ea typeface="+mj-ea"/>
                      </a:rPr>
                      <m:t>=1</m:t>
                    </m:r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0">
                        <a:latin typeface="Cambria Math"/>
                        <a:ea typeface="+mj-ea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T</m:t>
                        </m:r>
                      </m:e>
                      <m:sub>
                        <m:r>
                          <a:rPr lang="en-US" altLang="zh-CN" sz="2400" i="0">
                            <a:latin typeface="Cambria Math"/>
                            <a:ea typeface="+mj-ea"/>
                          </a:rPr>
                          <m:t>5</m:t>
                        </m:r>
                      </m:sub>
                    </m:sSub>
                    <m:r>
                      <a:rPr lang="zh-CN" altLang="en-US" sz="2400" i="0">
                        <a:latin typeface="Cambria Math"/>
                        <a:ea typeface="+mj-ea"/>
                      </a:rPr>
                      <m:t>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T</m:t>
                        </m:r>
                      </m:e>
                      <m:sub>
                        <m:r>
                          <a:rPr lang="en-US" altLang="zh-CN" sz="2400" i="0">
                            <a:latin typeface="Cambria Math"/>
                            <a:ea typeface="+mj-ea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导通</a:t>
                </a:r>
                <a:r>
                  <a:rPr lang="zh-CN" altLang="en-US" sz="2400" dirty="0">
                    <a:latin typeface="+mj-ea"/>
                    <a:ea typeface="+mj-ea"/>
                  </a:rPr>
                  <a:t>，</a:t>
                </a:r>
                <a:r>
                  <a:rPr lang="en-US" altLang="zh-CN" sz="2400" dirty="0" smtClean="0">
                    <a:latin typeface="+mj-ea"/>
                    <a:ea typeface="+mj-ea"/>
                  </a:rPr>
                  <a:t>Q</a:t>
                </a:r>
                <a:r>
                  <a:rPr lang="zh-CN" altLang="en-US" sz="2400" dirty="0" smtClean="0">
                    <a:latin typeface="+mj-ea"/>
                    <a:ea typeface="+mj-ea"/>
                  </a:rPr>
                  <a:t>、</a:t>
                </a:r>
                <a:r>
                  <a:rPr lang="en-US" altLang="zh-CN" sz="2400" dirty="0" smtClean="0">
                    <a:latin typeface="+mj-ea"/>
                    <a:ea typeface="+mj-ea"/>
                  </a:rPr>
                  <a:t>Q’</a:t>
                </a:r>
                <a:r>
                  <a:rPr lang="zh-CN" altLang="en-US" sz="2400" dirty="0" smtClean="0">
                    <a:latin typeface="+mj-ea"/>
                    <a:ea typeface="+mj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j</m:t>
                        </m:r>
                      </m:sub>
                      <m:sup>
                        <m:r>
                          <a:rPr lang="en-US" altLang="zh-CN" sz="2400" b="0" i="0" smtClean="0">
                            <a:latin typeface="Cambria Math"/>
                            <a:ea typeface="+mj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接通</a:t>
                </a:r>
                <a:endParaRPr lang="en-US" altLang="zh-CN" sz="2400" dirty="0" smtClean="0">
                  <a:latin typeface="+mj-ea"/>
                  <a:ea typeface="+mj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i</m:t>
                        </m:r>
                      </m:sub>
                    </m:sSub>
                    <m:r>
                      <a:rPr lang="en-US" altLang="zh-CN" sz="2400" i="0">
                        <a:latin typeface="Cambria Math"/>
                        <a:ea typeface="+mj-ea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0">
                        <a:latin typeface="Cambria Math"/>
                        <a:ea typeface="+mj-ea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T</m:t>
                        </m:r>
                      </m:e>
                      <m:sub>
                        <m:r>
                          <a:rPr lang="en-US" altLang="zh-CN" sz="2400" i="0">
                            <a:latin typeface="Cambria Math"/>
                            <a:ea typeface="+mj-ea"/>
                          </a:rPr>
                          <m:t>5</m:t>
                        </m:r>
                      </m:sub>
                    </m:sSub>
                    <m:r>
                      <a:rPr lang="zh-CN" altLang="en-US" sz="2400" i="0">
                        <a:latin typeface="Cambria Math"/>
                        <a:ea typeface="+mj-ea"/>
                      </a:rPr>
                      <m:t>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T</m:t>
                        </m:r>
                      </m:e>
                      <m:sub>
                        <m:r>
                          <a:rPr lang="en-US" altLang="zh-CN" sz="2400" i="0">
                            <a:latin typeface="Cambria Math"/>
                            <a:ea typeface="+mj-ea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截止，</a:t>
                </a:r>
                <a:r>
                  <a:rPr lang="en-US" altLang="zh-CN" sz="2400" dirty="0">
                    <a:latin typeface="+mj-ea"/>
                    <a:ea typeface="+mj-ea"/>
                  </a:rPr>
                  <a:t>Q</a:t>
                </a:r>
                <a:r>
                  <a:rPr lang="zh-CN" altLang="en-US" sz="2400" dirty="0">
                    <a:latin typeface="+mj-ea"/>
                    <a:ea typeface="+mj-ea"/>
                  </a:rPr>
                  <a:t>、</a:t>
                </a:r>
                <a:r>
                  <a:rPr lang="en-US" altLang="zh-CN" sz="2400" dirty="0">
                    <a:latin typeface="+mj-ea"/>
                    <a:ea typeface="+mj-ea"/>
                  </a:rPr>
                  <a:t>Q’</a:t>
                </a:r>
                <a:r>
                  <a:rPr lang="zh-CN" altLang="en-US" sz="2400" dirty="0">
                    <a:latin typeface="+mj-ea"/>
                    <a:ea typeface="+mj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j</m:t>
                        </m:r>
                      </m:sub>
                      <m:sup>
                        <m:r>
                          <a:rPr lang="en-US" altLang="zh-CN" sz="2400" i="0">
                            <a:latin typeface="Cambria Math"/>
                            <a:ea typeface="+mj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间的联系被</a:t>
                </a:r>
                <a:r>
                  <a:rPr lang="zh-CN" altLang="en-US" sz="2400" dirty="0" smtClean="0">
                    <a:latin typeface="+mj-ea"/>
                    <a:ea typeface="+mj-ea"/>
                  </a:rPr>
                  <a:t>切断。</a:t>
                </a:r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51" y="1173959"/>
                <a:ext cx="3595938" cy="2129429"/>
              </a:xfrm>
              <a:prstGeom prst="rect">
                <a:avLst/>
              </a:prstGeom>
              <a:blipFill rotWithShape="1">
                <a:blip r:embed="rId3"/>
                <a:stretch>
                  <a:fillRect l="-2027" t="-1994" r="-845" b="-855"/>
                </a:stretch>
              </a:blipFill>
              <a:ln>
                <a:solidFill>
                  <a:srgbClr val="33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/>
          <p:cNvSpPr/>
          <p:nvPr/>
        </p:nvSpPr>
        <p:spPr bwMode="auto">
          <a:xfrm>
            <a:off x="4830991" y="1702857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980633" y="1702857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647165" y="1133199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772721" y="2018082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241538" y="1104358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4074282" y="2062934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58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62167" y="-169351"/>
            <a:ext cx="8229600" cy="792088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6" name="Picture 26" descr="7-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91" y="116632"/>
            <a:ext cx="6565609" cy="60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0605" y="982777"/>
                <a:ext cx="3595938" cy="31401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399FF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T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/>
                            <a:ea typeface="+mj-ea"/>
                          </a:rPr>
                          <m:t>7</m:t>
                        </m:r>
                      </m:sub>
                    </m:sSub>
                    <m:r>
                      <a:rPr lang="zh-CN" altLang="en-US" sz="2400" i="0">
                        <a:latin typeface="Cambria Math"/>
                        <a:ea typeface="+mj-ea"/>
                      </a:rPr>
                      <m:t>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/>
                            <a:ea typeface="+mj-ea"/>
                          </a:rPr>
                          <m:t>T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/>
                            <a:ea typeface="+mj-ea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是每一列存储单元公用的两个门控管，用于和读</a:t>
                </a:r>
                <a:r>
                  <a:rPr lang="en-US" altLang="zh-CN" sz="2400" dirty="0" smtClean="0">
                    <a:latin typeface="+mj-ea"/>
                    <a:ea typeface="+mj-ea"/>
                  </a:rPr>
                  <a:t>/</a:t>
                </a:r>
                <a:r>
                  <a:rPr lang="zh-CN" altLang="en-US" sz="2400" dirty="0" smtClean="0">
                    <a:latin typeface="+mj-ea"/>
                    <a:ea typeface="+mj-ea"/>
                  </a:rPr>
                  <a:t>写缓冲放大器之间的链接。</a:t>
                </a:r>
                <a:endParaRPr lang="en-US" altLang="zh-CN" sz="2400" dirty="0" smtClean="0">
                  <a:latin typeface="+mj-ea"/>
                  <a:ea typeface="+mj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 smtClean="0">
                    <a:ea typeface="+mj-ea"/>
                  </a:rPr>
                  <a:t>开关状态由列地址译码器的输出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来控制</a:t>
                </a:r>
                <a:endParaRPr lang="en-US" altLang="zh-CN" sz="2400" dirty="0" smtClean="0">
                  <a:latin typeface="+mj-ea"/>
                  <a:ea typeface="+mj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时</a:t>
                </a:r>
                <a:r>
                  <a:rPr lang="zh-CN" altLang="en-US" sz="2400" dirty="0">
                    <a:latin typeface="+mj-ea"/>
                    <a:ea typeface="+mj-ea"/>
                  </a:rPr>
                  <a:t>，</a:t>
                </a:r>
                <a:r>
                  <a:rPr lang="zh-CN" altLang="en-US" sz="2400" dirty="0" smtClean="0">
                    <a:latin typeface="+mj-ea"/>
                    <a:ea typeface="+mj-ea"/>
                  </a:rPr>
                  <a:t>导通</a:t>
                </a:r>
                <a:endParaRPr lang="en-US" altLang="zh-CN" sz="2400" dirty="0" smtClean="0">
                  <a:latin typeface="+mj-ea"/>
                  <a:ea typeface="+mj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0</m:t>
                    </m:r>
                    <m:r>
                      <m:rPr>
                        <m:nor/>
                      </m:rPr>
                      <a:rPr lang="zh-CN" altLang="en-US" sz="2400" dirty="0">
                        <a:latin typeface="+mj-ea"/>
                      </a:rPr>
                      <m:t>时，</m:t>
                    </m:r>
                  </m:oMath>
                </a14:m>
                <a:r>
                  <a:rPr lang="zh-CN" altLang="en-US" sz="2400" dirty="0" smtClean="0">
                    <a:latin typeface="+mj-ea"/>
                    <a:ea typeface="+mj-ea"/>
                  </a:rPr>
                  <a:t>截止</a:t>
                </a:r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05" y="982777"/>
                <a:ext cx="3595938" cy="3140155"/>
              </a:xfrm>
              <a:prstGeom prst="rect">
                <a:avLst/>
              </a:prstGeom>
              <a:blipFill rotWithShape="1">
                <a:blip r:embed="rId3"/>
                <a:stretch>
                  <a:fillRect l="-2538" t="-1354" r="-1861" b="-2708"/>
                </a:stretch>
              </a:blipFill>
              <a:ln>
                <a:solidFill>
                  <a:srgbClr val="33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/>
          <p:cNvSpPr/>
          <p:nvPr/>
        </p:nvSpPr>
        <p:spPr bwMode="auto">
          <a:xfrm>
            <a:off x="4136536" y="3195161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7716188" y="3195161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175799" y="2879936"/>
            <a:ext cx="533620" cy="630450"/>
          </a:xfrm>
          <a:prstGeom prst="ellipse">
            <a:avLst/>
          </a:prstGeom>
          <a:noFill/>
          <a:ln w="28575" cap="flat" cmpd="sng" algn="ctr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5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Picture 26" descr="7-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-1"/>
            <a:ext cx="3419873" cy="317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har char="•"/>
                </a:pPr>
                <a:r>
                  <a:rPr lang="zh-CN" altLang="en-US" sz="3200" dirty="0" smtClean="0">
                    <a:cs typeface="宋体" charset="0"/>
                  </a:rPr>
                  <a:t>静态随机存储器</a:t>
                </a:r>
                <a:r>
                  <a:rPr lang="en-US" altLang="zh-CN" sz="3200" dirty="0" smtClean="0">
                    <a:cs typeface="宋体" charset="0"/>
                  </a:rPr>
                  <a:t>SRAM</a:t>
                </a:r>
              </a:p>
              <a:p>
                <a:pPr lvl="1"/>
                <a:r>
                  <a:rPr lang="zh-CN" altLang="en-US" dirty="0" smtClean="0"/>
                  <a:t>工作流程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存储单元所在的一行和一列</a:t>
                </a:r>
                <a:endParaRPr lang="en-US" altLang="zh-CN" dirty="0" smtClean="0"/>
              </a:p>
              <a:p>
                <a:pPr marL="914400" lvl="2" indent="0">
                  <a:buNone/>
                </a:pPr>
                <a:r>
                  <a:rPr lang="zh-CN" altLang="en-US" dirty="0" smtClean="0"/>
                  <a:t>同时被选中以后，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i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=1</m:t>
                    </m:r>
                    <m:r>
                      <a:rPr lang="zh-CN" altLang="en-US" b="0" i="1" smtClean="0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=1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</m:oMath>
                </a14:m>
                <a:endParaRPr lang="en-US" altLang="zh-CN" dirty="0" smtClean="0"/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zh-CN" altLang="en-US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7</m:t>
                        </m:r>
                      </m:sub>
                    </m:sSub>
                    <m:r>
                      <a:rPr lang="zh-CN" altLang="en-US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dirty="0" smtClean="0"/>
                  <a:t>均导通，</a:t>
                </a:r>
                <a:r>
                  <a:rPr lang="en-US" altLang="zh-CN" dirty="0">
                    <a:latin typeface="+mj-ea"/>
                  </a:rPr>
                  <a:t>Q</a:t>
                </a:r>
                <a:r>
                  <a:rPr lang="zh-CN" altLang="en-US" dirty="0">
                    <a:latin typeface="+mj-ea"/>
                  </a:rPr>
                  <a:t>、</a:t>
                </a:r>
                <a:r>
                  <a:rPr lang="en-US" altLang="zh-CN" dirty="0">
                    <a:latin typeface="+mj-ea"/>
                  </a:rPr>
                  <a:t>Q’</a:t>
                </a:r>
                <a:r>
                  <a:rPr lang="zh-CN" altLang="en-US" dirty="0">
                    <a:latin typeface="+mj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>
                    <a:latin typeface="+mj-ea"/>
                  </a:rPr>
                  <a:t>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j</m:t>
                        </m:r>
                      </m:sub>
                      <m:sup>
                        <m:r>
                          <a:rPr lang="en-US" altLang="zh-CN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+mj-ea"/>
                  </a:rPr>
                  <a:t>接通</a:t>
                </a:r>
                <a:endParaRPr lang="en-US" altLang="zh-CN" dirty="0">
                  <a:latin typeface="+mj-ea"/>
                </a:endParaRPr>
              </a:p>
              <a:p>
                <a:pPr lvl="2"/>
                <a:r>
                  <a:rPr lang="zh-CN" altLang="en-US" dirty="0" smtClean="0"/>
                  <a:t>若</a:t>
                </a:r>
                <a:r>
                  <a:rPr lang="en-US" altLang="zh-CN" dirty="0" smtClean="0"/>
                  <a:t>CS’=0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R/W’=1</a:t>
                </a:r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b="0" i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latin typeface="Cambria Math"/>
                      </a:rPr>
                      <m:t>导通</m:t>
                    </m:r>
                  </m:oMath>
                </a14:m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b="0" i="0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b="0" i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 smtClean="0"/>
                  <a:t>截止，</a:t>
                </a:r>
                <a:r>
                  <a:rPr lang="en-US" altLang="zh-CN" dirty="0" smtClean="0">
                    <a:latin typeface="+mj-ea"/>
                  </a:rPr>
                  <a:t>Q</a:t>
                </a:r>
                <a:r>
                  <a:rPr lang="zh-CN" altLang="en-US" dirty="0" smtClean="0">
                    <a:latin typeface="+mj-ea"/>
                  </a:rPr>
                  <a:t>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送到</a:t>
                </a:r>
                <a:r>
                  <a:rPr lang="en-US" altLang="zh-CN" dirty="0" smtClean="0"/>
                  <a:t>I/O</a:t>
                </a:r>
                <a:r>
                  <a:rPr lang="zh-CN" altLang="en-US" dirty="0" smtClean="0"/>
                  <a:t>端，实现数据读出。</a:t>
                </a:r>
                <a:endParaRPr lang="en-US" altLang="zh-CN" dirty="0" smtClean="0"/>
              </a:p>
              <a:p>
                <a:pPr lvl="2"/>
                <a:r>
                  <a:rPr lang="zh-CN" altLang="en-US" dirty="0"/>
                  <a:t>若</a:t>
                </a:r>
                <a:r>
                  <a:rPr lang="en-US" altLang="zh-CN" dirty="0"/>
                  <a:t>CS’=0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R/W</a:t>
                </a:r>
                <a:r>
                  <a:rPr lang="en-US" altLang="zh-CN" dirty="0" smtClean="0"/>
                  <a:t>’=0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latin typeface="Cambria Math"/>
                      </a:rPr>
                      <m:t>截止</m:t>
                    </m:r>
                  </m:oMath>
                </a14:m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 smtClean="0"/>
                  <a:t>导通</a:t>
                </a:r>
                <a:r>
                  <a:rPr lang="zh-CN" altLang="en-US" dirty="0"/>
                  <a:t>，</a:t>
                </a:r>
                <a:r>
                  <a:rPr lang="zh-CN" altLang="en-US" dirty="0" smtClean="0">
                    <a:latin typeface="+mj-ea"/>
                  </a:rPr>
                  <a:t>加</a:t>
                </a:r>
                <a:r>
                  <a:rPr lang="zh-CN" altLang="en-US" dirty="0" smtClean="0"/>
                  <a:t>到</a:t>
                </a:r>
                <a:r>
                  <a:rPr lang="en-US" altLang="zh-CN" dirty="0"/>
                  <a:t>I/O</a:t>
                </a:r>
                <a:r>
                  <a:rPr lang="zh-CN" altLang="en-US" dirty="0" smtClean="0"/>
                  <a:t>端的数据被写入存储单元中</a:t>
                </a:r>
                <a:endParaRPr lang="en-US" altLang="zh-CN" dirty="0"/>
              </a:p>
              <a:p>
                <a:pPr lvl="1"/>
                <a:endParaRPr lang="en-US" altLang="zh-CN" dirty="0" smtClean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1600" b="-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6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8507288" cy="4569371"/>
          </a:xfrm>
        </p:spPr>
        <p:txBody>
          <a:bodyPr/>
          <a:lstStyle/>
          <a:p>
            <a:r>
              <a:rPr lang="zh-CN" altLang="en-US" dirty="0" smtClean="0"/>
              <a:t>性能指标</a:t>
            </a:r>
            <a:endParaRPr lang="en-US" altLang="zh-CN" dirty="0" smtClean="0"/>
          </a:p>
          <a:p>
            <a:pPr lvl="1"/>
            <a:r>
              <a:rPr lang="zh-CN" altLang="en-US" dirty="0"/>
              <a:t>由于计算机处理的数据量很大，运算速度越来越快，故对存储器的速度和容量有一定的要求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存储量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存取速度</a:t>
            </a:r>
            <a:r>
              <a:rPr lang="zh-CN" altLang="en-US" dirty="0" smtClean="0"/>
              <a:t>是衡量</a:t>
            </a:r>
            <a:r>
              <a:rPr lang="zh-CN" altLang="en-US" dirty="0"/>
              <a:t>存储器</a:t>
            </a:r>
            <a:r>
              <a:rPr lang="zh-CN" altLang="en-US" dirty="0" smtClean="0"/>
              <a:t>的性能指标。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目前</a:t>
            </a:r>
            <a:r>
              <a:rPr lang="zh-CN" altLang="en-US" dirty="0"/>
              <a:t>动态存储器的容量已达</a:t>
            </a:r>
            <a:r>
              <a:rPr lang="en-US" altLang="zh-CN" dirty="0"/>
              <a:t>10</a:t>
            </a:r>
            <a:r>
              <a:rPr lang="en-US" altLang="zh-CN" baseline="30000" dirty="0"/>
              <a:t>9</a:t>
            </a:r>
            <a:r>
              <a:rPr lang="zh-CN" altLang="en-US" dirty="0"/>
              <a:t>位</a:t>
            </a:r>
            <a:r>
              <a:rPr lang="en-US" altLang="zh-CN" dirty="0"/>
              <a:t>/</a:t>
            </a:r>
            <a:r>
              <a:rPr lang="zh-CN" altLang="en-US" dirty="0"/>
              <a:t>片，一些高速存储器的存取时间仅</a:t>
            </a:r>
            <a:r>
              <a:rPr lang="en-US" altLang="zh-CN" dirty="0"/>
              <a:t>10ns</a:t>
            </a:r>
            <a:r>
              <a:rPr lang="zh-CN" altLang="en-US" dirty="0"/>
              <a:t>左右。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234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endParaRPr lang="en-US" altLang="zh-CN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92696"/>
            <a:ext cx="6935967" cy="616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99592" y="2000955"/>
            <a:ext cx="1595739" cy="120032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+mj-ea"/>
                <a:ea typeface="+mj-ea"/>
              </a:rPr>
              <a:t>6</a:t>
            </a:r>
            <a:r>
              <a:rPr lang="zh-CN" altLang="en-US" sz="2400" dirty="0" smtClean="0">
                <a:latin typeface="+mj-ea"/>
                <a:ea typeface="+mj-ea"/>
              </a:rPr>
              <a:t>只</a:t>
            </a:r>
            <a:r>
              <a:rPr lang="en-US" altLang="zh-CN" sz="2400" dirty="0" smtClean="0">
                <a:latin typeface="+mj-ea"/>
                <a:ea typeface="+mj-ea"/>
              </a:rPr>
              <a:t>CMOS</a:t>
            </a:r>
            <a:r>
              <a:rPr lang="zh-CN" altLang="en-US" sz="2400" dirty="0" smtClean="0">
                <a:latin typeface="+mj-ea"/>
                <a:ea typeface="+mj-ea"/>
              </a:rPr>
              <a:t>静态存储单元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2642" y="3588142"/>
            <a:ext cx="1595739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+mj-ea"/>
                <a:ea typeface="+mj-ea"/>
              </a:rPr>
              <a:t>P</a:t>
            </a:r>
            <a:r>
              <a:rPr lang="zh-CN" altLang="en-US" sz="2400" dirty="0" smtClean="0">
                <a:latin typeface="+mj-ea"/>
                <a:ea typeface="+mj-ea"/>
              </a:rPr>
              <a:t>沟道</a:t>
            </a:r>
            <a:r>
              <a:rPr lang="en-US" altLang="zh-CN" sz="2400" dirty="0" smtClean="0">
                <a:latin typeface="+mj-ea"/>
                <a:ea typeface="+mj-ea"/>
              </a:rPr>
              <a:t>MOS</a:t>
            </a:r>
            <a:r>
              <a:rPr lang="zh-CN" altLang="en-US" sz="2400" dirty="0">
                <a:latin typeface="+mj-ea"/>
                <a:ea typeface="+mj-ea"/>
              </a:rPr>
              <a:t>管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4831026" y="2209375"/>
            <a:ext cx="1656184" cy="78348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 flipH="1">
            <a:off x="2528381" y="2852936"/>
            <a:ext cx="2302645" cy="7352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79512" y="4869160"/>
            <a:ext cx="2736304" cy="1200329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j-ea"/>
                <a:ea typeface="+mj-ea"/>
              </a:rPr>
              <a:t>特点：功耗低；</a:t>
            </a:r>
            <a:endParaRPr lang="en-US" altLang="zh-CN" sz="2400" dirty="0" smtClean="0"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latin typeface="+mj-ea"/>
                <a:ea typeface="+mj-ea"/>
              </a:rPr>
              <a:t>降</a:t>
            </a:r>
            <a:r>
              <a:rPr lang="zh-CN" altLang="en-US" sz="2400" dirty="0" smtClean="0">
                <a:latin typeface="+mj-ea"/>
                <a:ea typeface="+mj-ea"/>
              </a:rPr>
              <a:t>低电源电压状态下保存数据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07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 smtClean="0">
                <a:cs typeface="宋体" charset="0"/>
              </a:rPr>
              <a:t>静态随机存储器</a:t>
            </a:r>
            <a:r>
              <a:rPr lang="en-US" altLang="zh-CN" sz="3200" dirty="0" smtClean="0">
                <a:cs typeface="宋体" charset="0"/>
              </a:rPr>
              <a:t>SRAM</a:t>
            </a:r>
          </a:p>
          <a:p>
            <a:pPr lvl="1"/>
            <a:r>
              <a:rPr lang="en-US" altLang="zh-CN" dirty="0" smtClean="0"/>
              <a:t>MOS</a:t>
            </a:r>
            <a:r>
              <a:rPr lang="zh-CN" altLang="en-US" dirty="0" smtClean="0"/>
              <a:t>型</a:t>
            </a:r>
            <a:r>
              <a:rPr lang="en-US" altLang="zh-CN" dirty="0" smtClean="0"/>
              <a:t>SRAM</a:t>
            </a:r>
          </a:p>
          <a:p>
            <a:pPr lvl="1"/>
            <a:r>
              <a:rPr lang="zh-CN" altLang="en-US" dirty="0" smtClean="0"/>
              <a:t>双极型</a:t>
            </a:r>
            <a:r>
              <a:rPr lang="en-US" altLang="zh-CN" dirty="0" smtClean="0"/>
              <a:t>SRAM</a:t>
            </a:r>
          </a:p>
          <a:p>
            <a:pPr lvl="2"/>
            <a:r>
              <a:rPr lang="zh-CN" altLang="en-US" dirty="0" smtClean="0"/>
              <a:t>射极读</a:t>
            </a:r>
            <a:r>
              <a:rPr lang="en-US" altLang="zh-CN" dirty="0" smtClean="0"/>
              <a:t>/</a:t>
            </a:r>
            <a:r>
              <a:rPr lang="zh-CN" altLang="en-US" dirty="0" smtClean="0"/>
              <a:t>写存储单元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集电极读</a:t>
            </a:r>
            <a:r>
              <a:rPr lang="en-US" altLang="zh-CN" dirty="0" smtClean="0"/>
              <a:t>/</a:t>
            </a:r>
            <a:r>
              <a:rPr lang="zh-CN" altLang="en-US" dirty="0" smtClean="0"/>
              <a:t>写存储单元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集成注入逻辑存储单元</a:t>
            </a:r>
            <a:endParaRPr lang="en-US" altLang="zh-CN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763" y="1484784"/>
            <a:ext cx="3661251" cy="337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9340" y="5118912"/>
            <a:ext cx="3296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</a:rPr>
              <a:t>双极型</a:t>
            </a:r>
            <a:r>
              <a:rPr lang="en-US" altLang="zh-CN" sz="2000" dirty="0" smtClean="0">
                <a:latin typeface="+mj-ea"/>
                <a:ea typeface="+mj-ea"/>
              </a:rPr>
              <a:t>RAM</a:t>
            </a:r>
            <a:r>
              <a:rPr lang="zh-CN" altLang="en-US" sz="2000" dirty="0" smtClean="0">
                <a:latin typeface="+mj-ea"/>
                <a:ea typeface="+mj-ea"/>
              </a:rPr>
              <a:t>的静态存储单元</a:t>
            </a:r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79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61" y="1"/>
            <a:ext cx="3406670" cy="314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93530"/>
                <a:ext cx="8229600" cy="4569371"/>
              </a:xfrm>
            </p:spPr>
            <p:txBody>
              <a:bodyPr/>
              <a:lstStyle/>
              <a:p>
                <a:pPr marL="342900" lvl="1" indent="-342900">
                  <a:buChar char="•"/>
                </a:pPr>
                <a:r>
                  <a:rPr lang="zh-CN" altLang="en-US" sz="3200" dirty="0" smtClean="0">
                    <a:cs typeface="宋体" charset="0"/>
                  </a:rPr>
                  <a:t>静态随机存储器</a:t>
                </a:r>
                <a:r>
                  <a:rPr lang="en-US" altLang="zh-CN" sz="3200" dirty="0" smtClean="0">
                    <a:cs typeface="宋体" charset="0"/>
                  </a:rPr>
                  <a:t>SRAM</a:t>
                </a:r>
              </a:p>
              <a:p>
                <a:pPr lvl="1"/>
                <a:r>
                  <a:rPr lang="zh-CN" altLang="en-US" dirty="0"/>
                  <a:t>射极读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写</a:t>
                </a:r>
                <a:r>
                  <a:rPr lang="zh-CN" altLang="en-US" dirty="0" smtClean="0"/>
                  <a:t>存储单元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双极型多发射极三极管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集电极负载电阻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组成的锁存器</a:t>
                </a:r>
                <a:endParaRPr lang="en-US" altLang="zh-CN" dirty="0"/>
              </a:p>
              <a:p>
                <a:pPr lvl="2"/>
                <a:r>
                  <a:rPr lang="zh-CN" altLang="en-US" dirty="0" smtClean="0"/>
                  <a:t>发射极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21</m:t>
                        </m:r>
                      </m:sub>
                    </m:sSub>
                  </m:oMath>
                </a14:m>
                <a:r>
                  <a:rPr lang="zh-CN" altLang="en-US" dirty="0"/>
                  <a:t>与行地址</a:t>
                </a:r>
                <a:r>
                  <a:rPr lang="zh-CN" altLang="en-US" dirty="0" smtClean="0"/>
                  <a:t>译码器的输出</a:t>
                </a:r>
                <a:r>
                  <a:rPr lang="en-US" altLang="zh-CN" dirty="0"/>
                  <a:t>X</a:t>
                </a:r>
                <a:r>
                  <a:rPr lang="zh-CN" altLang="en-US" dirty="0" smtClean="0"/>
                  <a:t>相连</a:t>
                </a:r>
                <a:endParaRPr lang="en-US" altLang="zh-CN" dirty="0"/>
              </a:p>
              <a:p>
                <a:pPr lvl="2"/>
                <a:r>
                  <a:rPr lang="zh-CN" altLang="en-US" dirty="0" smtClean="0"/>
                  <a:t>发射极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zh-CN" altLang="en-US" dirty="0">
                        <a:latin typeface="Cambria Math"/>
                      </a:rPr>
                      <m:t>接到互补的位线</m:t>
                    </m:r>
                    <m:r>
                      <a:rPr lang="en-US" altLang="zh-CN" dirty="0">
                        <a:latin typeface="Cambria Math"/>
                      </a:rPr>
                      <m:t>𝐵</m:t>
                    </m:r>
                    <m:r>
                      <a:rPr lang="zh-CN" altLang="en-US" dirty="0">
                        <a:latin typeface="Cambria Math"/>
                      </a:rPr>
                      <m:t>、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altLang="zh-CN" dirty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zh-CN" altLang="en-US" dirty="0">
                        <a:latin typeface="Cambria Math"/>
                      </a:rPr>
                      <m:t>上</m:t>
                    </m:r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/>
                  <a:t>电源电压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zh-CN" altLang="en-US" dirty="0"/>
                  <a:t>通常取</a:t>
                </a:r>
                <a:r>
                  <a:rPr lang="en-US" altLang="zh-CN" dirty="0" smtClean="0"/>
                  <a:t>3~3.5V</a:t>
                </a:r>
              </a:p>
              <a:p>
                <a:pPr lvl="2"/>
                <a:r>
                  <a:rPr lang="zh-CN" altLang="en-US" dirty="0" smtClean="0"/>
                  <a:t>位线</a:t>
                </a:r>
                <a:r>
                  <a:rPr lang="zh-CN" altLang="en-US" dirty="0"/>
                  <a:t>的偏置电压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𝐵𝐵</m:t>
                        </m:r>
                      </m:sub>
                    </m:sSub>
                  </m:oMath>
                </a14:m>
                <a:r>
                  <a:rPr lang="zh-CN" altLang="en-US" dirty="0"/>
                  <a:t>约</a:t>
                </a:r>
                <a:r>
                  <a:rPr lang="en-US" altLang="zh-CN" dirty="0"/>
                  <a:t>1.4V</a:t>
                </a: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93530"/>
                <a:ext cx="8229600" cy="4569371"/>
              </a:xfrm>
              <a:blipFill rotWithShape="1">
                <a:blip r:embed="rId4"/>
                <a:stretch>
                  <a:fillRect l="-1630" t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5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har char="•"/>
                </a:pPr>
                <a:r>
                  <a:rPr lang="zh-CN" altLang="en-US" sz="3200" dirty="0">
                    <a:cs typeface="宋体" charset="0"/>
                  </a:rPr>
                  <a:t>双极型</a:t>
                </a:r>
                <a:r>
                  <a:rPr lang="en-US" altLang="zh-CN" sz="3200" dirty="0">
                    <a:cs typeface="宋体" charset="0"/>
                  </a:rPr>
                  <a:t>SRAM</a:t>
                </a:r>
              </a:p>
              <a:p>
                <a:pPr lvl="1"/>
                <a:r>
                  <a:rPr lang="zh-CN" altLang="en-US" dirty="0" smtClean="0"/>
                  <a:t>“保持”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字线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低电平（</a:t>
                </a:r>
                <a:r>
                  <a:rPr lang="en-US" altLang="zh-CN" dirty="0" smtClean="0"/>
                  <a:t>&lt;0.3V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,B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B’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1.4V</a:t>
                </a:r>
                <a:r>
                  <a:rPr lang="zh-CN" altLang="en-US" dirty="0" smtClean="0"/>
                  <a:t>，导通管发射极电流由字线流出，与位线向量的两个发射极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zh-CN" altLang="en-US" dirty="0" smtClean="0"/>
                  <a:t>处于反向偏置状态，将存储单元与位线隔离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存储单元的状态可以是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latin typeface="Cambria Math"/>
                      </a:rPr>
                      <m:t>截止</m:t>
                    </m:r>
                    <m:r>
                      <a:rPr lang="zh-CN" altLang="en-US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i="1" smtClean="0">
                        <a:latin typeface="Cambria Math"/>
                      </a:rPr>
                      <m:t>导通</m:t>
                    </m:r>
                  </m:oMath>
                </a14:m>
                <a:r>
                  <a:rPr lang="zh-CN" altLang="en-US" dirty="0" smtClean="0"/>
                  <a:t>（定义为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状态）</a:t>
                </a:r>
                <a:endParaRPr lang="en-US" altLang="zh-CN" dirty="0" smtClean="0"/>
              </a:p>
              <a:p>
                <a:pPr lvl="2"/>
                <a:r>
                  <a:rPr lang="zh-CN" altLang="en-US" dirty="0"/>
                  <a:t>也</a:t>
                </a:r>
                <a:r>
                  <a:rPr lang="zh-CN" altLang="en-US" dirty="0" smtClean="0"/>
                  <a:t>可以是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latin typeface="Cambria Math"/>
                      </a:rPr>
                      <m:t>导通</m:t>
                    </m:r>
                    <m:r>
                      <a:rPr lang="zh-CN" altLang="en-US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i="1" smtClean="0">
                        <a:latin typeface="Cambria Math"/>
                      </a:rPr>
                      <m:t>截止</m:t>
                    </m:r>
                  </m:oMath>
                </a14:m>
                <a:r>
                  <a:rPr lang="zh-CN" altLang="en-US" dirty="0" smtClean="0"/>
                  <a:t>（定义为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状态）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00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8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har char="•"/>
                </a:pPr>
                <a:r>
                  <a:rPr lang="zh-CN" altLang="en-US" sz="3200" dirty="0">
                    <a:cs typeface="宋体" charset="0"/>
                  </a:rPr>
                  <a:t>双极型</a:t>
                </a:r>
                <a:r>
                  <a:rPr lang="en-US" altLang="zh-CN" sz="3200" dirty="0">
                    <a:cs typeface="宋体" charset="0"/>
                  </a:rPr>
                  <a:t>SRAM</a:t>
                </a:r>
              </a:p>
              <a:p>
                <a:pPr lvl="1"/>
                <a:r>
                  <a:rPr lang="zh-CN" altLang="en-US" dirty="0" smtClean="0"/>
                  <a:t>“读出”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字线提高至</a:t>
                </a:r>
                <a:r>
                  <a:rPr lang="en-US" altLang="zh-CN" dirty="0" smtClean="0"/>
                  <a:t>+3V</a:t>
                </a:r>
                <a:r>
                  <a:rPr lang="zh-CN" altLang="en-US" dirty="0" smtClean="0"/>
                  <a:t>，高于位线</a:t>
                </a:r>
                <a:r>
                  <a:rPr lang="en-US" altLang="zh-CN" dirty="0" smtClean="0"/>
                  <a:t>1.4V</a:t>
                </a:r>
                <a:r>
                  <a:rPr lang="zh-CN" altLang="en-US" dirty="0" smtClean="0"/>
                  <a:t>，导通管的电流转而从位线流出</a:t>
                </a:r>
                <a:endParaRPr lang="en-US" altLang="zh-CN" dirty="0" smtClean="0"/>
              </a:p>
              <a:p>
                <a:pPr lvl="2"/>
                <a:r>
                  <a:rPr lang="zh-CN" altLang="en-US" dirty="0"/>
                  <a:t>只需要</a:t>
                </a:r>
                <a:r>
                  <a:rPr lang="zh-CN" altLang="en-US" dirty="0" smtClean="0"/>
                  <a:t>检测其中一根位线上是否有电流流出，便能判断存储单元原理啊的状态是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还是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如：检测</a:t>
                </a:r>
                <a:r>
                  <a:rPr lang="en-US" altLang="zh-CN" dirty="0" smtClean="0"/>
                  <a:t>B’</a:t>
                </a:r>
                <a:r>
                  <a:rPr lang="zh-CN" altLang="en-US" dirty="0" smtClean="0"/>
                  <a:t>，若为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状态，则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导通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B’</a:t>
                </a:r>
                <a:r>
                  <a:rPr lang="zh-CN" altLang="en-US" dirty="0" smtClean="0"/>
                  <a:t>线有电流流出，若为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状态，则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导通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B’</a:t>
                </a:r>
                <a:r>
                  <a:rPr lang="zh-CN" altLang="en-US" dirty="0" smtClean="0"/>
                  <a:t>线无电流流出</a:t>
                </a:r>
                <a:endParaRPr lang="en-US" altLang="zh-CN" dirty="0"/>
              </a:p>
              <a:p>
                <a:pPr lvl="2"/>
                <a:r>
                  <a:rPr lang="zh-CN" altLang="en-US" dirty="0" smtClean="0"/>
                  <a:t>将</a:t>
                </a:r>
                <a:r>
                  <a:rPr lang="en-US" altLang="zh-CN" dirty="0" smtClean="0"/>
                  <a:t>B’</a:t>
                </a:r>
                <a:r>
                  <a:rPr lang="zh-CN" altLang="en-US" dirty="0" smtClean="0"/>
                  <a:t>线上检测到的电流经读出放大器加以放大，就变成了高低电平的输出电压信号了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00" r="-296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652120" y="1844824"/>
            <a:ext cx="273630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非破坏性读出</a:t>
            </a:r>
            <a:endParaRPr lang="zh-CN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48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har char="•"/>
                </a:pPr>
                <a:r>
                  <a:rPr lang="zh-CN" altLang="en-US" sz="3200" dirty="0">
                    <a:cs typeface="宋体" charset="0"/>
                  </a:rPr>
                  <a:t>双极型</a:t>
                </a:r>
                <a:r>
                  <a:rPr lang="en-US" altLang="zh-CN" sz="3200" dirty="0">
                    <a:cs typeface="宋体" charset="0"/>
                  </a:rPr>
                  <a:t>SRAM</a:t>
                </a:r>
              </a:p>
              <a:p>
                <a:pPr lvl="1"/>
                <a:r>
                  <a:rPr lang="zh-CN" altLang="en-US" dirty="0" smtClean="0"/>
                  <a:t>“写入”</a:t>
                </a:r>
                <a:endParaRPr lang="en-US" altLang="zh-CN" dirty="0" smtClean="0"/>
              </a:p>
              <a:p>
                <a:pPr lvl="2"/>
                <a:r>
                  <a:rPr lang="zh-CN" altLang="en-US" dirty="0"/>
                  <a:t>字线提高至</a:t>
                </a:r>
                <a:r>
                  <a:rPr lang="en-US" altLang="zh-CN" dirty="0"/>
                  <a:t>+</a:t>
                </a:r>
                <a:r>
                  <a:rPr lang="en-US" altLang="zh-CN" dirty="0" smtClean="0"/>
                  <a:t>3V</a:t>
                </a:r>
              </a:p>
              <a:p>
                <a:pPr lvl="2"/>
                <a:r>
                  <a:rPr lang="zh-CN" altLang="en-US" dirty="0" smtClean="0"/>
                  <a:t>若写入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，则加到存储器输入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输出端的信号经写入放大器转换后给出</a:t>
                </a:r>
                <a:r>
                  <a:rPr lang="en-US" altLang="zh-CN" dirty="0" smtClean="0"/>
                  <a:t>B=1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B’=0</a:t>
                </a:r>
                <a:r>
                  <a:rPr lang="zh-CN" altLang="en-US" dirty="0" smtClean="0"/>
                  <a:t>的电压信号，使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截止</m:t>
                    </m:r>
                    <m:r>
                      <a:rPr lang="zh-CN" altLang="en-US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导通</m:t>
                    </m:r>
                  </m:oMath>
                </a14:m>
                <a:r>
                  <a:rPr lang="zh-CN" altLang="en-US" dirty="0" smtClean="0"/>
                  <a:t>，锁存器被置</a:t>
                </a:r>
                <a:r>
                  <a:rPr lang="en-US" altLang="zh-CN" dirty="0" smtClean="0"/>
                  <a:t>1</a:t>
                </a:r>
              </a:p>
              <a:p>
                <a:pPr lvl="2"/>
                <a:r>
                  <a:rPr lang="zh-CN" altLang="en-US" dirty="0" smtClean="0"/>
                  <a:t>反之，若写入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，则给出</a:t>
                </a:r>
                <a:r>
                  <a:rPr lang="en-US" altLang="zh-CN" dirty="0" smtClean="0"/>
                  <a:t>B=0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B’=1</a:t>
                </a:r>
                <a:r>
                  <a:rPr lang="zh-CN" altLang="en-US" dirty="0" smtClean="0"/>
                  <a:t>，将锁存器置</a:t>
                </a:r>
                <a:r>
                  <a:rPr lang="en-US" altLang="zh-CN" dirty="0" smtClean="0"/>
                  <a:t>0</a:t>
                </a: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8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 smtClean="0">
                <a:cs typeface="宋体" charset="0"/>
              </a:rPr>
              <a:t>*动态随机存储器</a:t>
            </a:r>
            <a:r>
              <a:rPr lang="en-US" altLang="zh-CN" sz="3200" dirty="0" smtClean="0">
                <a:cs typeface="宋体" charset="0"/>
              </a:rPr>
              <a:t>DRAM</a:t>
            </a:r>
          </a:p>
          <a:p>
            <a:pPr lvl="1"/>
            <a:r>
              <a:rPr lang="zh-CN" altLang="en-US" dirty="0"/>
              <a:t>原理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MOS</a:t>
            </a:r>
            <a:r>
              <a:rPr lang="zh-CN" altLang="en-US" dirty="0" smtClean="0"/>
              <a:t>管栅极电容可以存储电荷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需辅以刷新必要的控制电路</a:t>
            </a:r>
            <a:endParaRPr lang="en-US" altLang="zh-CN" dirty="0" smtClean="0"/>
          </a:p>
          <a:p>
            <a:pPr lvl="1"/>
            <a:r>
              <a:rPr lang="zh-CN" altLang="en-US" dirty="0"/>
              <a:t>存储单元</a:t>
            </a:r>
            <a:endParaRPr lang="en-US" altLang="zh-CN" dirty="0"/>
          </a:p>
          <a:p>
            <a:pPr lvl="2"/>
            <a:r>
              <a:rPr lang="zh-CN" altLang="en-US" dirty="0"/>
              <a:t>三</a:t>
            </a:r>
            <a:r>
              <a:rPr lang="zh-CN" altLang="en-US" dirty="0" smtClean="0"/>
              <a:t>管电路或四管电路</a:t>
            </a:r>
            <a:endParaRPr lang="en-US" altLang="zh-CN" dirty="0" smtClean="0"/>
          </a:p>
          <a:p>
            <a:pPr lvl="3"/>
            <a:r>
              <a:rPr lang="zh-CN" altLang="en-US" dirty="0"/>
              <a:t>优：外围控制电路简单，读出信号</a:t>
            </a:r>
            <a:r>
              <a:rPr lang="zh-CN" altLang="en-US" dirty="0" smtClean="0"/>
              <a:t>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缺：</a:t>
            </a:r>
            <a:r>
              <a:rPr lang="zh-CN" altLang="en-US" dirty="0"/>
              <a:t>电路结构不够</a:t>
            </a:r>
            <a:r>
              <a:rPr lang="zh-CN" altLang="en-US" dirty="0" smtClean="0"/>
              <a:t>简单，集成度低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单管存储单元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外围电路复杂，但能提高集成度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52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1484784"/>
            <a:ext cx="3871853" cy="354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har char="•"/>
                </a:pPr>
                <a:r>
                  <a:rPr lang="zh-CN" altLang="en-US" sz="3200" dirty="0" smtClean="0">
                    <a:cs typeface="宋体" charset="0"/>
                  </a:rPr>
                  <a:t>*动态随机存储器</a:t>
                </a:r>
                <a:r>
                  <a:rPr lang="en-US" altLang="zh-CN" sz="3200" dirty="0" smtClean="0">
                    <a:cs typeface="宋体" charset="0"/>
                  </a:rPr>
                  <a:t>DRAM</a:t>
                </a:r>
              </a:p>
              <a:p>
                <a:pPr lvl="1"/>
                <a:r>
                  <a:rPr lang="zh-CN" altLang="en-US" dirty="0" smtClean="0"/>
                  <a:t>存储单元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沟道增强型</a:t>
                </a:r>
                <a:r>
                  <a:rPr lang="en-US" altLang="zh-CN" dirty="0" smtClean="0"/>
                  <a:t>MOS</a:t>
                </a:r>
                <a:r>
                  <a:rPr lang="zh-CN" altLang="en-US" dirty="0" smtClean="0"/>
                  <a:t>管</a:t>
                </a:r>
                <a:r>
                  <a:rPr lang="en-US" altLang="zh-CN" dirty="0" smtClean="0"/>
                  <a:t>T</a:t>
                </a:r>
                <a:endParaRPr lang="en-US" altLang="zh-CN" dirty="0"/>
              </a:p>
              <a:p>
                <a:pPr lvl="2"/>
                <a:r>
                  <a:rPr lang="zh-CN" altLang="en-US" dirty="0" smtClean="0"/>
                  <a:t>电容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30376" y="4833585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</a:rPr>
              <a:t>单管动态</a:t>
            </a:r>
            <a:r>
              <a:rPr lang="en-US" altLang="zh-CN" sz="2000" dirty="0" smtClean="0">
                <a:latin typeface="+mj-ea"/>
                <a:ea typeface="+mj-ea"/>
              </a:rPr>
              <a:t>MOS</a:t>
            </a:r>
            <a:r>
              <a:rPr lang="zh-CN" altLang="en-US" sz="2000" dirty="0" smtClean="0">
                <a:latin typeface="+mj-ea"/>
                <a:ea typeface="+mj-ea"/>
              </a:rPr>
              <a:t>存储单元</a:t>
            </a:r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952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har char="•"/>
                </a:pPr>
                <a:r>
                  <a:rPr lang="zh-CN" altLang="en-US" sz="3200" dirty="0" smtClean="0">
                    <a:cs typeface="宋体" charset="0"/>
                  </a:rPr>
                  <a:t>*动态随机存储器</a:t>
                </a:r>
                <a:r>
                  <a:rPr lang="en-US" altLang="zh-CN" sz="3200" dirty="0" smtClean="0">
                    <a:cs typeface="宋体" charset="0"/>
                  </a:rPr>
                  <a:t>DRAM</a:t>
                </a:r>
              </a:p>
              <a:p>
                <a:pPr lvl="1"/>
                <a:r>
                  <a:rPr lang="zh-CN" altLang="en-US" dirty="0" smtClean="0"/>
                  <a:t>写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字线给出高电平，使</a:t>
                </a:r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导通，位线上的数据便经过</a:t>
                </a:r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存入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dirty="0" smtClean="0"/>
                  <a:t>中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读</a:t>
                </a:r>
                <a:endParaRPr lang="en-US" altLang="zh-CN" dirty="0"/>
              </a:p>
              <a:p>
                <a:pPr lvl="2"/>
                <a:r>
                  <a:rPr lang="zh-CN" altLang="en-US" dirty="0" smtClean="0"/>
                  <a:t>字线给出高电平，使</a:t>
                </a:r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导通。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dirty="0" smtClean="0"/>
                  <a:t>经</a:t>
                </a:r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想威线上的电容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 smtClean="0"/>
                  <a:t>提供电荷，使位线获得读出的信号电平。（位线读出的电压信号很小）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>
                    <a:solidFill>
                      <a:srgbClr val="FF0000"/>
                    </a:solidFill>
                  </a:rPr>
                  <a:t>破坏性读出</a:t>
                </a:r>
                <a:r>
                  <a:rPr lang="zh-CN" altLang="en-US" dirty="0" smtClean="0"/>
                  <a:t>，故需要设置灵敏的读出放大器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1600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 smtClean="0">
                <a:cs typeface="宋体" charset="0"/>
              </a:rPr>
              <a:t>*动态随机存储器</a:t>
            </a:r>
            <a:r>
              <a:rPr lang="en-US" altLang="zh-CN" sz="3200" dirty="0" smtClean="0">
                <a:cs typeface="宋体" charset="0"/>
              </a:rPr>
              <a:t>DRAM</a:t>
            </a:r>
          </a:p>
          <a:p>
            <a:pPr lvl="1"/>
            <a:r>
              <a:rPr lang="zh-CN" altLang="en-US" dirty="0" smtClean="0"/>
              <a:t>灵敏恢复</a:t>
            </a:r>
            <a:r>
              <a:rPr lang="en-US" altLang="zh-CN" dirty="0" smtClean="0"/>
              <a:t>/</a:t>
            </a:r>
            <a:r>
              <a:rPr lang="zh-CN" altLang="en-US" dirty="0" smtClean="0"/>
              <a:t>读出放大器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位置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每根位线上都接有</a:t>
            </a:r>
            <a:r>
              <a:rPr lang="zh-CN" altLang="en-US" dirty="0"/>
              <a:t>灵敏恢复</a:t>
            </a:r>
            <a:r>
              <a:rPr lang="en-US" altLang="zh-CN" dirty="0"/>
              <a:t>/</a:t>
            </a:r>
            <a:r>
              <a:rPr lang="zh-CN" altLang="en-US" dirty="0" smtClean="0"/>
              <a:t>读出放大器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作用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将读出信号加以放大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将存储单元里原来存储的信号恢复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每次读出数据的同时也完成了对存储单元原来所存数据的刷新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558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半导体存储器</a:t>
            </a:r>
            <a:r>
              <a:rPr lang="zh-CN" altLang="en-US" dirty="0" smtClean="0"/>
              <a:t>分类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941568" cy="460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75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715" y="1412776"/>
            <a:ext cx="4258686" cy="353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har char="•"/>
                </a:pPr>
                <a:r>
                  <a:rPr lang="zh-CN" altLang="en-US" sz="3200" dirty="0" smtClean="0">
                    <a:cs typeface="宋体" charset="0"/>
                  </a:rPr>
                  <a:t>*动态随机存储器</a:t>
                </a:r>
                <a:r>
                  <a:rPr lang="en-US" altLang="zh-CN" sz="3200" dirty="0" smtClean="0">
                    <a:cs typeface="宋体" charset="0"/>
                  </a:rPr>
                  <a:t>DRAM</a:t>
                </a:r>
              </a:p>
              <a:p>
                <a:pPr lvl="1"/>
                <a:r>
                  <a:rPr lang="zh-CN" altLang="en-US" dirty="0" smtClean="0"/>
                  <a:t>灵敏恢复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读出放大器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结构</a:t>
                </a:r>
                <a:endParaRPr lang="en-US" altLang="zh-CN" dirty="0" smtClean="0"/>
              </a:p>
              <a:p>
                <a:pPr lvl="3"/>
                <a:r>
                  <a:rPr lang="zh-CN" altLang="en-US" dirty="0" smtClean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 smtClean="0"/>
                  <a:t>组成的锁存器</a:t>
                </a:r>
                <a:r>
                  <a:rPr lang="zh-CN" altLang="en-US" dirty="0"/>
                  <a:t>、</a:t>
                </a:r>
                <a:endParaRPr lang="en-US" altLang="zh-CN" dirty="0" smtClean="0"/>
              </a:p>
              <a:p>
                <a:pPr marL="1371600" lvl="3" indent="0">
                  <a:buNone/>
                </a:pPr>
                <a:r>
                  <a:rPr lang="zh-CN" altLang="en-US" dirty="0"/>
                  <a:t>控制管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3"/>
                <a:r>
                  <a:rPr lang="zh-CN" altLang="en-US" dirty="0"/>
                  <a:t>一</a:t>
                </a:r>
                <a:r>
                  <a:rPr lang="zh-CN" altLang="en-US" dirty="0" smtClean="0"/>
                  <a:t>个输出端与位线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和</a:t>
                </a:r>
                <a:endParaRPr lang="en-US" altLang="zh-CN" dirty="0" smtClean="0"/>
              </a:p>
              <a:p>
                <a:pPr marL="1371600" lvl="3" indent="0">
                  <a:buNone/>
                </a:pPr>
                <a:r>
                  <a:rPr lang="zh-CN" altLang="en-US" dirty="0" smtClean="0"/>
                  <a:t>存储单元相连</a:t>
                </a:r>
                <a:endParaRPr lang="en-US" altLang="zh-CN" dirty="0" smtClean="0"/>
              </a:p>
              <a:p>
                <a:pPr lvl="3"/>
                <a:r>
                  <a:rPr lang="zh-CN" altLang="en-US" dirty="0"/>
                  <a:t>另一</a:t>
                </a:r>
                <a:r>
                  <a:rPr lang="zh-CN" altLang="en-US" dirty="0" smtClean="0"/>
                  <a:t>个输出端接在一个</a:t>
                </a:r>
                <a:endParaRPr lang="en-US" altLang="zh-CN" dirty="0" smtClean="0"/>
              </a:p>
              <a:p>
                <a:pPr marL="1371600" lvl="3" indent="0">
                  <a:buNone/>
                </a:pPr>
                <a:r>
                  <a:rPr lang="zh-CN" altLang="en-US" dirty="0" smtClean="0"/>
                  <a:t>虚单元上</a:t>
                </a:r>
                <a:endParaRPr lang="en-US" altLang="zh-CN" dirty="0" smtClean="0"/>
              </a:p>
              <a:p>
                <a:pPr lvl="3"/>
                <a:r>
                  <a:rPr lang="zh-CN" altLang="en-US" dirty="0"/>
                  <a:t>虚</a:t>
                </a:r>
                <a:r>
                  <a:rPr lang="zh-CN" altLang="en-US" dirty="0" smtClean="0"/>
                  <a:t>单元的存储电容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dirty="0" smtClean="0"/>
                  <a:t>上存入一个介于高低电平之间的参考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电平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1600" r="-74" b="-5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60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 smtClean="0">
                <a:cs typeface="宋体" charset="0"/>
              </a:rPr>
              <a:t>*动态随机存储器</a:t>
            </a:r>
            <a:r>
              <a:rPr lang="en-US" altLang="zh-CN" sz="3200" dirty="0" smtClean="0">
                <a:cs typeface="宋体" charset="0"/>
              </a:rPr>
              <a:t>DRAM</a:t>
            </a:r>
          </a:p>
          <a:p>
            <a:pPr lvl="1"/>
            <a:r>
              <a:rPr lang="en-US" altLang="zh-CN" dirty="0" smtClean="0"/>
              <a:t>DRAM</a:t>
            </a:r>
            <a:r>
              <a:rPr lang="zh-CN" altLang="en-US" dirty="0" smtClean="0"/>
              <a:t>的总体结构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大多采用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位输入、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位输出和地址分时输入的方式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85344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8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sz="3200" dirty="0" smtClean="0">
                <a:cs typeface="宋体" charset="0"/>
              </a:rPr>
              <a:t>*动态随机存储器</a:t>
            </a:r>
            <a:r>
              <a:rPr lang="en-US" altLang="zh-CN" sz="3200" dirty="0" smtClean="0">
                <a:cs typeface="宋体" charset="0"/>
              </a:rPr>
              <a:t>DRAM</a:t>
            </a:r>
          </a:p>
          <a:p>
            <a:pPr lvl="1"/>
            <a:r>
              <a:rPr lang="en-US" altLang="zh-CN" dirty="0" smtClean="0"/>
              <a:t>DRAM</a:t>
            </a:r>
            <a:r>
              <a:rPr lang="zh-CN" altLang="en-US" dirty="0" smtClean="0"/>
              <a:t>的总体结构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存储矩阵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行、列排列。为了压缩规模，常划分为若干块。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地址译码器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采用地址分时输入时，地址代码分两次从同一组引脚输入</a:t>
            </a:r>
            <a:endParaRPr lang="en-US" altLang="zh-CN" dirty="0" smtClean="0"/>
          </a:p>
          <a:p>
            <a:pPr lvl="3"/>
            <a:r>
              <a:rPr lang="zh-CN" altLang="en-US" dirty="0"/>
              <a:t>两</a:t>
            </a:r>
            <a:r>
              <a:rPr lang="zh-CN" altLang="en-US" dirty="0" smtClean="0"/>
              <a:t>个时钟信号</a:t>
            </a:r>
            <a:r>
              <a:rPr lang="en-US" altLang="zh-CN" dirty="0" smtClean="0"/>
              <a:t>RAS’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CAS’</a:t>
            </a:r>
            <a:r>
              <a:rPr lang="zh-CN" altLang="en-US" dirty="0" smtClean="0"/>
              <a:t>进行控制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输出电路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4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3"/>
              <p:cNvSpPr txBox="1">
                <a:spLocks/>
              </p:cNvSpPr>
              <p:nvPr/>
            </p:nvSpPr>
            <p:spPr>
              <a:xfrm>
                <a:off x="467544" y="1196752"/>
                <a:ext cx="8229600" cy="456937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baseline="0">
                    <a:solidFill>
                      <a:schemeClr val="tx1"/>
                    </a:solidFill>
                    <a:latin typeface="Times New Roman" pitchFamily="18" charset="0"/>
                    <a:ea typeface="+mj-ea"/>
                    <a:cs typeface="宋体" charset="0"/>
                  </a:defRPr>
                </a:lvl1pPr>
                <a:lvl2pPr marL="742950" indent="-28575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baseline="0">
                    <a:solidFill>
                      <a:schemeClr val="tx1"/>
                    </a:solidFill>
                    <a:latin typeface="Times New Roman" pitchFamily="18" charset="0"/>
                    <a:ea typeface="+mj-ea"/>
                  </a:defRPr>
                </a:lvl2pPr>
                <a:lvl3pPr marL="1143000" indent="-2286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baseline="0">
                    <a:solidFill>
                      <a:schemeClr val="tx1"/>
                    </a:solidFill>
                    <a:latin typeface="Times New Roman" pitchFamily="18" charset="0"/>
                    <a:ea typeface="+mj-ea"/>
                  </a:defRPr>
                </a:lvl3pPr>
                <a:lvl4pPr marL="1600200" indent="-2286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baseline="0">
                    <a:solidFill>
                      <a:schemeClr val="tx1"/>
                    </a:solidFill>
                    <a:latin typeface="Times New Roman" pitchFamily="18" charset="0"/>
                    <a:ea typeface="+mj-ea"/>
                  </a:defRPr>
                </a:lvl4pPr>
                <a:lvl5pPr marL="2057400" indent="-2286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baseline="0">
                    <a:solidFill>
                      <a:schemeClr val="tx1"/>
                    </a:solidFill>
                    <a:latin typeface="Times New Roman" pitchFamily="18" charset="0"/>
                    <a:ea typeface="+mj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2900" lvl="1" indent="-342900">
                  <a:buFontTx/>
                  <a:buChar char="•"/>
                </a:pPr>
                <a:r>
                  <a:rPr lang="zh-CN" altLang="en-US" sz="3200" kern="0" dirty="0" smtClean="0">
                    <a:cs typeface="宋体" charset="0"/>
                  </a:rPr>
                  <a:t>*动态随机存储器</a:t>
                </a:r>
                <a:r>
                  <a:rPr lang="en-US" altLang="zh-CN" sz="3200" kern="0" dirty="0" smtClean="0">
                    <a:cs typeface="宋体" charset="0"/>
                  </a:rPr>
                  <a:t>DRAM</a:t>
                </a:r>
              </a:p>
              <a:p>
                <a:pPr lvl="1"/>
                <a:r>
                  <a:rPr lang="en-US" altLang="zh-CN" kern="0" dirty="0" smtClean="0"/>
                  <a:t>DRAM</a:t>
                </a:r>
                <a:r>
                  <a:rPr lang="zh-CN" altLang="en-US" kern="0" dirty="0" smtClean="0"/>
                  <a:t>的总体结构</a:t>
                </a:r>
                <a:endParaRPr lang="en-US" altLang="zh-CN" kern="0" dirty="0" smtClean="0"/>
              </a:p>
              <a:p>
                <a:pPr lvl="2"/>
                <a:r>
                  <a:rPr lang="zh-CN" altLang="en-US" dirty="0"/>
                  <a:t>存储矩阵被分为</a:t>
                </a:r>
                <a:r>
                  <a:rPr lang="en-US" altLang="zh-CN" dirty="0"/>
                  <a:t>(1)(2)</a:t>
                </a:r>
                <a:r>
                  <a:rPr lang="zh-CN" altLang="en-US" dirty="0"/>
                  <a:t>两个</a:t>
                </a:r>
                <a:r>
                  <a:rPr lang="en-US" altLang="zh-CN" dirty="0"/>
                  <a:t>128</a:t>
                </a:r>
                <a:r>
                  <a:rPr lang="zh-CN" altLang="en-US" dirty="0"/>
                  <a:t>行、</a:t>
                </a:r>
                <a:r>
                  <a:rPr lang="en-US" altLang="zh-CN" dirty="0"/>
                  <a:t>256</a:t>
                </a:r>
                <a:r>
                  <a:rPr lang="zh-CN" altLang="en-US" dirty="0"/>
                  <a:t>列的矩阵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先令</a:t>
                </a:r>
                <a:r>
                  <a:rPr lang="en-US" altLang="zh-CN" dirty="0"/>
                  <a:t>RAS’=0</a:t>
                </a:r>
                <a:r>
                  <a:rPr lang="zh-CN" altLang="en-US" dirty="0"/>
                  <a:t>，输入地址代码的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dirty="0"/>
                  <a:t>；后令</a:t>
                </a:r>
                <a:r>
                  <a:rPr lang="en-US" altLang="zh-CN" dirty="0"/>
                  <a:t>CAS’=0</a:t>
                </a:r>
                <a:r>
                  <a:rPr lang="zh-CN" altLang="en-US" dirty="0"/>
                  <a:t>，输入地址代码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CN" dirty="0"/>
                  <a:t>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15</m:t>
                        </m:r>
                      </m:sub>
                    </m:sSub>
                    <m:r>
                      <a:rPr lang="zh-CN" altLang="en-US">
                        <a:latin typeface="Cambria Math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dirty="0"/>
                  <a:t>被送到行地址译码器并被锁存，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dirty="0"/>
                  <a:t>送入对应的寄存器。行地址译码器的输出同时从存储矩阵</a:t>
                </a:r>
                <a:r>
                  <a:rPr lang="en-US" altLang="zh-CN" dirty="0"/>
                  <a:t>(1)</a:t>
                </a:r>
                <a:r>
                  <a:rPr lang="zh-CN" altLang="en-US" dirty="0"/>
                  <a:t>和存储矩阵</a:t>
                </a:r>
                <a:r>
                  <a:rPr lang="en-US" altLang="zh-CN" dirty="0"/>
                  <a:t>(2)</a:t>
                </a:r>
                <a:r>
                  <a:rPr lang="zh-CN" altLang="en-US" dirty="0"/>
                  <a:t>各选中一行存储单元，然后再由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dirty="0"/>
                  <a:t>通过输入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输出电路从两行中选出一行。</a:t>
                </a:r>
              </a:p>
            </p:txBody>
          </p:sp>
        </mc:Choice>
        <mc:Fallback xmlns="">
          <p:sp>
            <p:nvSpPr>
              <p:cNvPr id="5" name="内容占位符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96752"/>
                <a:ext cx="8229600" cy="4569371"/>
              </a:xfrm>
              <a:prstGeom prst="rect">
                <a:avLst/>
              </a:prstGeom>
              <a:blipFill rotWithShape="1">
                <a:blip r:embed="rId2"/>
                <a:stretch>
                  <a:fillRect l="-1704" t="-1600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3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随机存储器（</a:t>
            </a:r>
            <a:r>
              <a:rPr lang="en-US" altLang="zh-CN" dirty="0"/>
              <a:t>RAM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3"/>
              <p:cNvSpPr txBox="1">
                <a:spLocks/>
              </p:cNvSpPr>
              <p:nvPr/>
            </p:nvSpPr>
            <p:spPr>
              <a:xfrm>
                <a:off x="467544" y="1196752"/>
                <a:ext cx="8229600" cy="456937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baseline="0">
                    <a:solidFill>
                      <a:schemeClr val="tx1"/>
                    </a:solidFill>
                    <a:latin typeface="Times New Roman" pitchFamily="18" charset="0"/>
                    <a:ea typeface="+mj-ea"/>
                    <a:cs typeface="宋体" charset="0"/>
                  </a:defRPr>
                </a:lvl1pPr>
                <a:lvl2pPr marL="742950" indent="-28575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baseline="0">
                    <a:solidFill>
                      <a:schemeClr val="tx1"/>
                    </a:solidFill>
                    <a:latin typeface="Times New Roman" pitchFamily="18" charset="0"/>
                    <a:ea typeface="+mj-ea"/>
                  </a:defRPr>
                </a:lvl2pPr>
                <a:lvl3pPr marL="1143000" indent="-2286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baseline="0">
                    <a:solidFill>
                      <a:schemeClr val="tx1"/>
                    </a:solidFill>
                    <a:latin typeface="Times New Roman" pitchFamily="18" charset="0"/>
                    <a:ea typeface="+mj-ea"/>
                  </a:defRPr>
                </a:lvl3pPr>
                <a:lvl4pPr marL="1600200" indent="-2286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baseline="0">
                    <a:solidFill>
                      <a:schemeClr val="tx1"/>
                    </a:solidFill>
                    <a:latin typeface="Times New Roman" pitchFamily="18" charset="0"/>
                    <a:ea typeface="+mj-ea"/>
                  </a:defRPr>
                </a:lvl4pPr>
                <a:lvl5pPr marL="2057400" indent="-228600" algn="l" rtl="0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baseline="0">
                    <a:solidFill>
                      <a:schemeClr val="tx1"/>
                    </a:solidFill>
                    <a:latin typeface="Times New Roman" pitchFamily="18" charset="0"/>
                    <a:ea typeface="+mj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2900" lvl="1" indent="-342900">
                  <a:buFontTx/>
                  <a:buChar char="•"/>
                </a:pPr>
                <a:r>
                  <a:rPr lang="zh-CN" altLang="en-US" sz="3200" kern="0" dirty="0" smtClean="0">
                    <a:cs typeface="宋体" charset="0"/>
                  </a:rPr>
                  <a:t>*动态随机存储器</a:t>
                </a:r>
                <a:r>
                  <a:rPr lang="en-US" altLang="zh-CN" sz="3200" kern="0" dirty="0" smtClean="0">
                    <a:cs typeface="宋体" charset="0"/>
                  </a:rPr>
                  <a:t>DRAM</a:t>
                </a:r>
              </a:p>
              <a:p>
                <a:pPr lvl="1"/>
                <a:r>
                  <a:rPr lang="en-US" altLang="zh-CN" kern="0" dirty="0" smtClean="0"/>
                  <a:t>DRAM</a:t>
                </a:r>
                <a:r>
                  <a:rPr lang="zh-CN" altLang="en-US" kern="0" dirty="0" smtClean="0"/>
                  <a:t>的总体结构</a:t>
                </a:r>
                <a:endParaRPr lang="en-US" altLang="zh-CN" kern="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CN" dirty="0"/>
                  <a:t>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15</m:t>
                        </m:r>
                      </m:sub>
                    </m:sSub>
                  </m:oMath>
                </a14:m>
                <a:r>
                  <a:rPr lang="zh-CN" altLang="en-US" dirty="0"/>
                  <a:t>被送往列地址译码器，列地址译码器的输出从</a:t>
                </a:r>
                <a:r>
                  <a:rPr lang="en-US" altLang="zh-CN" dirty="0"/>
                  <a:t>256</a:t>
                </a:r>
                <a:r>
                  <a:rPr lang="zh-CN" altLang="en-US" dirty="0"/>
                  <a:t>列中选中一列。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当</a:t>
                </a:r>
                <a:r>
                  <a:rPr lang="en-US" altLang="zh-CN" dirty="0"/>
                  <a:t>WE’=1</a:t>
                </a:r>
                <a:r>
                  <a:rPr lang="zh-CN" altLang="en-US" dirty="0"/>
                  <a:t>时，进行读操作，被输入地址代码选中单元中的数据经过输出锁存器、输出三态缓冲器到达数据输出端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当</a:t>
                </a:r>
                <a:r>
                  <a:rPr lang="en-US" altLang="zh-CN" dirty="0"/>
                  <a:t>WE’=0</a:t>
                </a:r>
                <a:r>
                  <a:rPr lang="zh-CN" altLang="en-US" dirty="0"/>
                  <a:t>时，进行写操作，加到数据输入端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IN</m:t>
                        </m:r>
                      </m:sub>
                    </m:sSub>
                  </m:oMath>
                </a14:m>
                <a:r>
                  <a:rPr lang="zh-CN" altLang="en-US" dirty="0"/>
                  <a:t>的数据经过输入缓冲器写入输入地址指定的单元中去。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96752"/>
                <a:ext cx="8229600" cy="4569371"/>
              </a:xfrm>
              <a:prstGeom prst="rect">
                <a:avLst/>
              </a:prstGeom>
              <a:blipFill rotWithShape="1">
                <a:blip r:embed="rId2"/>
                <a:stretch>
                  <a:fillRect l="-1704" t="-1600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半导体存储器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en-US" altLang="zh-CN" dirty="0" smtClean="0"/>
          </a:p>
          <a:p>
            <a:r>
              <a:rPr lang="zh-CN" altLang="en-US" dirty="0" smtClean="0"/>
              <a:t>只读存储器（</a:t>
            </a:r>
            <a:r>
              <a:rPr lang="en-US" altLang="zh-CN" dirty="0" smtClean="0"/>
              <a:t>ROM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 smtClean="0"/>
              <a:t>随机存储器（</a:t>
            </a:r>
            <a:r>
              <a:rPr lang="en-US" altLang="zh-CN" dirty="0" smtClean="0"/>
              <a:t>RAM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b="1" dirty="0" smtClean="0"/>
              <a:t>存储器容量的扩展</a:t>
            </a:r>
            <a:endParaRPr lang="en-US" altLang="zh-CN" b="1" dirty="0" smtClean="0"/>
          </a:p>
          <a:p>
            <a:r>
              <a:rPr lang="zh-CN" altLang="en-US" dirty="0"/>
              <a:t>用</a:t>
            </a:r>
            <a:r>
              <a:rPr lang="zh-CN" altLang="en-US" dirty="0" smtClean="0"/>
              <a:t>存储器实现组合逻辑函数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6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存储器容量的扩展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endParaRPr lang="en-US" altLang="zh-CN" sz="1000" dirty="0" smtClean="0">
              <a:latin typeface="+mj-ea"/>
            </a:endParaRPr>
          </a:p>
          <a:p>
            <a:pPr>
              <a:spcBef>
                <a:spcPct val="50000"/>
              </a:spcBef>
            </a:pPr>
            <a:r>
              <a:rPr lang="zh-CN" altLang="en-US" dirty="0" smtClean="0">
                <a:latin typeface="+mj-ea"/>
              </a:rPr>
              <a:t>当</a:t>
            </a:r>
            <a:r>
              <a:rPr lang="zh-CN" altLang="en-US" dirty="0">
                <a:latin typeface="+mj-ea"/>
              </a:rPr>
              <a:t>使用一片</a:t>
            </a:r>
            <a:r>
              <a:rPr lang="en-US" altLang="zh-CN" dirty="0">
                <a:latin typeface="+mj-ea"/>
              </a:rPr>
              <a:t>ROM</a:t>
            </a:r>
            <a:r>
              <a:rPr lang="zh-CN" altLang="en-US" dirty="0">
                <a:latin typeface="+mj-ea"/>
              </a:rPr>
              <a:t>或</a:t>
            </a:r>
            <a:r>
              <a:rPr lang="en-US" altLang="zh-CN" dirty="0">
                <a:latin typeface="+mj-ea"/>
              </a:rPr>
              <a:t>RAM</a:t>
            </a:r>
            <a:r>
              <a:rPr lang="zh-CN" altLang="en-US" dirty="0">
                <a:latin typeface="+mj-ea"/>
              </a:rPr>
              <a:t>器件不能满足对存储容量的需求时，则需要将若干片</a:t>
            </a:r>
            <a:r>
              <a:rPr lang="en-US" altLang="zh-CN" dirty="0">
                <a:latin typeface="+mj-ea"/>
              </a:rPr>
              <a:t>ROM</a:t>
            </a:r>
            <a:r>
              <a:rPr lang="zh-CN" altLang="en-US" dirty="0">
                <a:latin typeface="+mj-ea"/>
              </a:rPr>
              <a:t>或</a:t>
            </a:r>
            <a:r>
              <a:rPr lang="en-US" altLang="zh-CN" dirty="0">
                <a:latin typeface="+mj-ea"/>
              </a:rPr>
              <a:t>RAM</a:t>
            </a:r>
            <a:r>
              <a:rPr lang="zh-CN" altLang="en-US" dirty="0">
                <a:latin typeface="+mj-ea"/>
              </a:rPr>
              <a:t>组合起来，构成更大容量的存储器</a:t>
            </a:r>
            <a:r>
              <a:rPr lang="zh-CN" altLang="en-US" dirty="0" smtClean="0">
                <a:latin typeface="+mj-ea"/>
              </a:rPr>
              <a:t>。</a:t>
            </a:r>
            <a:endParaRPr lang="en-US" altLang="zh-CN" dirty="0" smtClean="0">
              <a:latin typeface="+mj-ea"/>
            </a:endParaRPr>
          </a:p>
          <a:p>
            <a:pPr>
              <a:spcBef>
                <a:spcPct val="50000"/>
              </a:spcBef>
            </a:pPr>
            <a:r>
              <a:rPr lang="zh-CN" altLang="en-US" dirty="0" smtClean="0">
                <a:latin typeface="+mj-ea"/>
              </a:rPr>
              <a:t>存储容量</a:t>
            </a:r>
            <a:r>
              <a:rPr lang="zh-CN" altLang="en-US" dirty="0">
                <a:latin typeface="+mj-ea"/>
              </a:rPr>
              <a:t>的扩展方式有两种</a:t>
            </a:r>
            <a:r>
              <a:rPr lang="zh-CN" altLang="en-US" dirty="0" smtClean="0">
                <a:latin typeface="+mj-ea"/>
              </a:rPr>
              <a:t>：</a:t>
            </a:r>
            <a:endParaRPr lang="zh-CN" altLang="en-US" dirty="0">
              <a:latin typeface="+mj-ea"/>
            </a:endParaRPr>
          </a:p>
          <a:p>
            <a:pPr lvl="1"/>
            <a:r>
              <a:rPr lang="zh-CN" altLang="en-US" dirty="0" smtClean="0">
                <a:latin typeface="+mj-ea"/>
              </a:rPr>
              <a:t>位扩展方式</a:t>
            </a:r>
            <a:endParaRPr lang="en-US" altLang="zh-CN" dirty="0" smtClean="0">
              <a:latin typeface="+mj-ea"/>
            </a:endParaRPr>
          </a:p>
          <a:p>
            <a:pPr lvl="1"/>
            <a:r>
              <a:rPr lang="zh-CN" altLang="en-US" dirty="0">
                <a:latin typeface="+mj-ea"/>
              </a:rPr>
              <a:t>字扩展方式</a:t>
            </a:r>
            <a:endParaRPr lang="en-US" altLang="zh-CN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6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存储器容量的扩展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位扩展方式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适用情况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每一片</a:t>
                </a:r>
                <a:r>
                  <a:rPr lang="en-US" altLang="zh-CN" dirty="0" smtClean="0"/>
                  <a:t>ROM</a:t>
                </a:r>
                <a:r>
                  <a:rPr lang="zh-CN" altLang="en-US" dirty="0" smtClean="0"/>
                  <a:t>或</a:t>
                </a:r>
                <a:r>
                  <a:rPr lang="en-US" altLang="zh-CN" dirty="0" smtClean="0"/>
                  <a:t>RAM</a:t>
                </a:r>
                <a:r>
                  <a:rPr lang="zh-CN" altLang="en-US" dirty="0" smtClean="0"/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字数已经够用</a:t>
                </a:r>
                <a:r>
                  <a:rPr lang="zh-CN" altLang="en-US" dirty="0" smtClean="0"/>
                  <a:t>，而每个字的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位数不够用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lvl="2"/>
                <a:endParaRPr lang="en-US" altLang="zh-CN" sz="800" dirty="0" smtClean="0"/>
              </a:p>
              <a:p>
                <a:pPr lvl="1"/>
                <a:r>
                  <a:rPr lang="zh-CN" altLang="en-US" dirty="0" smtClean="0"/>
                  <a:t>连接方法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【</a:t>
                </a: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】</a:t>
                </a:r>
                <a:r>
                  <a:rPr lang="zh-CN" altLang="en-US" dirty="0" smtClean="0"/>
                  <a:t>用</a:t>
                </a:r>
                <a:r>
                  <a:rPr lang="en-US" altLang="zh-CN" dirty="0" smtClean="0"/>
                  <a:t>8</a:t>
                </a:r>
                <a:r>
                  <a:rPr lang="zh-CN" altLang="en-US" dirty="0" smtClean="0"/>
                  <a:t>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1024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位</a:t>
                </a:r>
                <a:r>
                  <a:rPr lang="en-US" altLang="zh-CN" dirty="0" smtClean="0"/>
                  <a:t>RAM</a:t>
                </a:r>
                <a:r>
                  <a:rPr lang="zh-CN" altLang="en-US" dirty="0" smtClean="0"/>
                  <a:t>接成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1024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8</m:t>
                    </m:r>
                  </m:oMath>
                </a14:m>
                <a:r>
                  <a:rPr lang="zh-CN" altLang="en-US" dirty="0" smtClean="0"/>
                  <a:t>位</a:t>
                </a:r>
                <a:r>
                  <a:rPr lang="en-US" altLang="zh-CN" dirty="0" smtClean="0"/>
                  <a:t>RAM</a:t>
                </a:r>
              </a:p>
              <a:p>
                <a:pPr marL="914400" lvl="2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ROM</a:t>
                </a:r>
                <a:r>
                  <a:rPr lang="zh-CN" altLang="en-US" dirty="0" smtClean="0"/>
                  <a:t>无读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写控制端</a:t>
                </a:r>
                <a:r>
                  <a:rPr lang="en-US" altLang="zh-CN" dirty="0" smtClean="0"/>
                  <a:t>R/W’</a:t>
                </a:r>
                <a:r>
                  <a:rPr lang="zh-CN" altLang="en-US" dirty="0" smtClean="0"/>
                  <a:t>，其余引出端连接方法和</a:t>
                </a:r>
                <a:r>
                  <a:rPr lang="en-US" altLang="zh-CN" dirty="0" smtClean="0"/>
                  <a:t>RAM</a:t>
                </a:r>
                <a:r>
                  <a:rPr lang="zh-CN" altLang="en-US" dirty="0" smtClean="0"/>
                  <a:t>完全相同）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1200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06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7-4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2" y="1794105"/>
            <a:ext cx="6297126" cy="284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存储器容量的扩展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位扩展方式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连接方法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en-US" dirty="0" smtClean="0"/>
              <a:t>将所有地址线、</a:t>
            </a:r>
            <a:r>
              <a:rPr lang="en-US" altLang="zh-CN" dirty="0" smtClean="0"/>
              <a:t>R/W’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CS’</a:t>
            </a:r>
            <a:r>
              <a:rPr lang="zh-CN" altLang="en-US" dirty="0" smtClean="0"/>
              <a:t>分别并联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每一片</a:t>
            </a:r>
            <a:r>
              <a:rPr lang="en-US" altLang="zh-CN" dirty="0" smtClean="0"/>
              <a:t>I/O</a:t>
            </a:r>
            <a:r>
              <a:rPr lang="zh-CN" altLang="en-US" dirty="0" smtClean="0"/>
              <a:t>端作为整个</a:t>
            </a:r>
            <a:r>
              <a:rPr lang="en-US" altLang="zh-CN" dirty="0" smtClean="0"/>
              <a:t>RAM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输入端的一位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总的存储容量为每一片存储容量的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倍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938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存储器容量的扩展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字扩展方式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适用情况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每一</a:t>
                </a:r>
                <a:r>
                  <a:rPr lang="zh-CN" altLang="en-US" dirty="0" smtClean="0"/>
                  <a:t>片存储器的数据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位数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已经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够用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字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数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不够用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2"/>
                <a:endParaRPr lang="en-US" altLang="zh-CN" sz="800" dirty="0"/>
              </a:p>
              <a:p>
                <a:pPr lvl="1"/>
                <a:r>
                  <a:rPr lang="zh-CN" altLang="en-US" dirty="0"/>
                  <a:t>连接方法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【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】</a:t>
                </a:r>
                <a:r>
                  <a:rPr lang="zh-CN" altLang="en-US" dirty="0" smtClean="0"/>
                  <a:t>用</a:t>
                </a:r>
                <a:r>
                  <a:rPr lang="en-US" altLang="zh-CN" dirty="0" smtClean="0"/>
                  <a:t>4</a:t>
                </a:r>
                <a:r>
                  <a:rPr lang="zh-CN" altLang="en-US" dirty="0" smtClean="0"/>
                  <a:t>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2</m:t>
                    </m:r>
                    <m:r>
                      <a:rPr lang="en-US" altLang="zh-CN" b="0" i="1" dirty="0" smtClean="0">
                        <a:latin typeface="Cambria Math"/>
                      </a:rPr>
                      <m:t>56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8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zh-CN" altLang="en-US" dirty="0" smtClean="0"/>
                  <a:t>位</a:t>
                </a:r>
                <a:r>
                  <a:rPr lang="en-US" altLang="zh-CN" dirty="0"/>
                  <a:t>RAM</a:t>
                </a:r>
                <a:r>
                  <a:rPr lang="zh-CN" altLang="en-US" dirty="0"/>
                  <a:t>接成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1024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8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zh-CN" altLang="en-US" dirty="0" smtClean="0"/>
                  <a:t>位</a:t>
                </a:r>
                <a:r>
                  <a:rPr lang="en-US" altLang="zh-CN" dirty="0" smtClean="0"/>
                  <a:t>RAM</a:t>
                </a:r>
              </a:p>
              <a:p>
                <a:pPr lvl="2"/>
                <a:r>
                  <a:rPr lang="en-US" altLang="zh-CN" dirty="0"/>
                  <a:t>1024</a:t>
                </a:r>
                <a:r>
                  <a:rPr lang="zh-CN" altLang="en-US" dirty="0"/>
                  <a:t>个地址，故需增加两位地址代码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9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1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00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半导体存储器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en-US" altLang="zh-CN" dirty="0" smtClean="0"/>
          </a:p>
          <a:p>
            <a:r>
              <a:rPr lang="zh-CN" altLang="en-US" b="1" dirty="0" smtClean="0"/>
              <a:t>只读存储器（</a:t>
            </a:r>
            <a:r>
              <a:rPr lang="en-US" altLang="zh-CN" b="1" dirty="0" smtClean="0"/>
              <a:t>ROM</a:t>
            </a:r>
            <a:r>
              <a:rPr lang="zh-CN" altLang="en-US" b="1" dirty="0" smtClean="0"/>
              <a:t>）</a:t>
            </a:r>
            <a:endParaRPr lang="en-US" altLang="zh-CN" b="1" dirty="0"/>
          </a:p>
          <a:p>
            <a:r>
              <a:rPr lang="zh-CN" altLang="en-US" dirty="0" smtClean="0"/>
              <a:t>随机存储器（</a:t>
            </a:r>
            <a:r>
              <a:rPr lang="en-US" altLang="zh-CN" dirty="0" smtClean="0"/>
              <a:t>RAM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存储器容量的扩展</a:t>
            </a:r>
            <a:endParaRPr lang="en-US" altLang="zh-CN" dirty="0" smtClean="0"/>
          </a:p>
          <a:p>
            <a:r>
              <a:rPr lang="zh-CN" altLang="en-US" dirty="0"/>
              <a:t>用</a:t>
            </a:r>
            <a:r>
              <a:rPr lang="zh-CN" altLang="en-US" dirty="0" smtClean="0"/>
              <a:t>存储器实现组合逻辑函数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6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存储器容量的扩展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字扩展方式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连接</a:t>
            </a:r>
            <a:r>
              <a:rPr lang="zh-CN" altLang="en-US" dirty="0"/>
              <a:t>方法</a:t>
            </a:r>
            <a:endParaRPr lang="en-US" altLang="zh-CN" dirty="0"/>
          </a:p>
          <a:p>
            <a:pPr lvl="2"/>
            <a:r>
              <a:rPr lang="zh-CN" altLang="en-US" dirty="0" smtClean="0"/>
              <a:t>解：</a:t>
            </a:r>
            <a:endParaRPr lang="en-US" altLang="zh-CN" dirty="0"/>
          </a:p>
        </p:txBody>
      </p:sp>
      <p:pic>
        <p:nvPicPr>
          <p:cNvPr id="5" name="Picture 9" descr="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97" y="2331391"/>
            <a:ext cx="2592387" cy="1649412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4780265" y="2847534"/>
            <a:ext cx="935683" cy="308563"/>
          </a:xfrm>
          <a:prstGeom prst="rightArrow">
            <a:avLst>
              <a:gd name="adj1" fmla="val 50000"/>
              <a:gd name="adj2" fmla="val 95864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942366"/>
              </p:ext>
            </p:extLst>
          </p:nvPr>
        </p:nvGraphicFramePr>
        <p:xfrm>
          <a:off x="6298388" y="4656062"/>
          <a:ext cx="2808288" cy="1247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9" name="公式" r:id="rId4" imgW="1574800" imgH="698500" progId="Equation.3">
                  <p:embed/>
                </p:oleObj>
              </mc:Choice>
              <mc:Fallback>
                <p:oleObj name="公式" r:id="rId4" imgW="1574800" imgH="698500" progId="Equation.3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8388" y="4656062"/>
                        <a:ext cx="2808288" cy="1247974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6009463" y="1885303"/>
            <a:ext cx="3065463" cy="2449513"/>
            <a:chOff x="3288" y="1570"/>
            <a:chExt cx="1931" cy="1543"/>
          </a:xfrm>
          <a:noFill/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3288" y="1752"/>
              <a:ext cx="1859" cy="1134"/>
            </a:xfrm>
            <a:prstGeom prst="rect">
              <a:avLst/>
            </a:prstGeom>
            <a:grpFill/>
            <a:ln w="38100" cmpd="dbl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ea typeface="方正舒体" pitchFamily="2" charset="-122"/>
              </a:endParaRPr>
            </a:p>
          </p:txBody>
        </p:sp>
        <p:grpSp>
          <p:nvGrpSpPr>
            <p:cNvPr id="10" name="Group 13"/>
            <p:cNvGrpSpPr>
              <a:grpSpLocks/>
            </p:cNvGrpSpPr>
            <p:nvPr/>
          </p:nvGrpSpPr>
          <p:grpSpPr bwMode="auto">
            <a:xfrm>
              <a:off x="3560" y="1570"/>
              <a:ext cx="1316" cy="181"/>
              <a:chOff x="3334" y="1706"/>
              <a:chExt cx="934" cy="136"/>
            </a:xfrm>
            <a:grpFill/>
          </p:grpSpPr>
          <p:sp>
            <p:nvSpPr>
              <p:cNvPr id="28" name="Line 14"/>
              <p:cNvSpPr>
                <a:spLocks noChangeShapeType="1"/>
              </p:cNvSpPr>
              <p:nvPr/>
            </p:nvSpPr>
            <p:spPr bwMode="auto">
              <a:xfrm>
                <a:off x="3334" y="1706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15"/>
              <p:cNvSpPr>
                <a:spLocks noChangeShapeType="1"/>
              </p:cNvSpPr>
              <p:nvPr/>
            </p:nvSpPr>
            <p:spPr bwMode="auto">
              <a:xfrm>
                <a:off x="3452" y="1706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16"/>
              <p:cNvSpPr>
                <a:spLocks noChangeShapeType="1"/>
              </p:cNvSpPr>
              <p:nvPr/>
            </p:nvSpPr>
            <p:spPr bwMode="auto">
              <a:xfrm>
                <a:off x="3588" y="1706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17"/>
              <p:cNvSpPr>
                <a:spLocks noChangeShapeType="1"/>
              </p:cNvSpPr>
              <p:nvPr/>
            </p:nvSpPr>
            <p:spPr bwMode="auto">
              <a:xfrm>
                <a:off x="3724" y="1706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18"/>
              <p:cNvSpPr>
                <a:spLocks noChangeShapeType="1"/>
              </p:cNvSpPr>
              <p:nvPr/>
            </p:nvSpPr>
            <p:spPr bwMode="auto">
              <a:xfrm>
                <a:off x="3860" y="1706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19"/>
              <p:cNvSpPr>
                <a:spLocks noChangeShapeType="1"/>
              </p:cNvSpPr>
              <p:nvPr/>
            </p:nvSpPr>
            <p:spPr bwMode="auto">
              <a:xfrm>
                <a:off x="3996" y="1706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20"/>
              <p:cNvSpPr>
                <a:spLocks noChangeShapeType="1"/>
              </p:cNvSpPr>
              <p:nvPr/>
            </p:nvSpPr>
            <p:spPr bwMode="auto">
              <a:xfrm>
                <a:off x="4132" y="1706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21"/>
              <p:cNvSpPr>
                <a:spLocks noChangeShapeType="1"/>
              </p:cNvSpPr>
              <p:nvPr/>
            </p:nvSpPr>
            <p:spPr bwMode="auto">
              <a:xfrm>
                <a:off x="4268" y="1706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1" name="Object 22"/>
            <p:cNvGraphicFramePr>
              <a:graphicFrameLocks noChangeAspect="1"/>
            </p:cNvGraphicFramePr>
            <p:nvPr/>
          </p:nvGraphicFramePr>
          <p:xfrm>
            <a:off x="3470" y="1797"/>
            <a:ext cx="1497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0" name="公式" r:id="rId6" imgW="1524000" imgH="228600" progId="Equation.3">
                    <p:embed/>
                  </p:oleObj>
                </mc:Choice>
                <mc:Fallback>
                  <p:oleObj name="公式" r:id="rId6" imgW="1524000" imgH="228600" progId="Equation.3">
                    <p:embed/>
                    <p:pic>
                      <p:nvPicPr>
                        <p:cNvPr id="0" name="Picture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1797"/>
                          <a:ext cx="1497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oup 23"/>
            <p:cNvGrpSpPr>
              <a:grpSpLocks/>
            </p:cNvGrpSpPr>
            <p:nvPr/>
          </p:nvGrpSpPr>
          <p:grpSpPr bwMode="auto">
            <a:xfrm>
              <a:off x="3470" y="2886"/>
              <a:ext cx="1134" cy="227"/>
              <a:chOff x="3379" y="2478"/>
              <a:chExt cx="653" cy="136"/>
            </a:xfrm>
            <a:grpFill/>
          </p:grpSpPr>
          <p:sp>
            <p:nvSpPr>
              <p:cNvPr id="18" name="Line 24"/>
              <p:cNvSpPr>
                <a:spLocks noChangeShapeType="1"/>
              </p:cNvSpPr>
              <p:nvPr/>
            </p:nvSpPr>
            <p:spPr bwMode="auto">
              <a:xfrm>
                <a:off x="3379" y="2478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25"/>
              <p:cNvSpPr>
                <a:spLocks noChangeShapeType="1"/>
              </p:cNvSpPr>
              <p:nvPr/>
            </p:nvSpPr>
            <p:spPr bwMode="auto">
              <a:xfrm>
                <a:off x="3452" y="2478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26"/>
              <p:cNvSpPr>
                <a:spLocks noChangeShapeType="1"/>
              </p:cNvSpPr>
              <p:nvPr/>
            </p:nvSpPr>
            <p:spPr bwMode="auto">
              <a:xfrm>
                <a:off x="3524" y="2478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27"/>
              <p:cNvSpPr>
                <a:spLocks noChangeShapeType="1"/>
              </p:cNvSpPr>
              <p:nvPr/>
            </p:nvSpPr>
            <p:spPr bwMode="auto">
              <a:xfrm>
                <a:off x="3597" y="2478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28"/>
              <p:cNvSpPr>
                <a:spLocks noChangeShapeType="1"/>
              </p:cNvSpPr>
              <p:nvPr/>
            </p:nvSpPr>
            <p:spPr bwMode="auto">
              <a:xfrm>
                <a:off x="3670" y="2478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29"/>
              <p:cNvSpPr>
                <a:spLocks noChangeShapeType="1"/>
              </p:cNvSpPr>
              <p:nvPr/>
            </p:nvSpPr>
            <p:spPr bwMode="auto">
              <a:xfrm>
                <a:off x="3742" y="2478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30"/>
              <p:cNvSpPr>
                <a:spLocks noChangeShapeType="1"/>
              </p:cNvSpPr>
              <p:nvPr/>
            </p:nvSpPr>
            <p:spPr bwMode="auto">
              <a:xfrm>
                <a:off x="3806" y="2478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auto">
              <a:xfrm>
                <a:off x="3879" y="2478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32"/>
              <p:cNvSpPr>
                <a:spLocks noChangeShapeType="1"/>
              </p:cNvSpPr>
              <p:nvPr/>
            </p:nvSpPr>
            <p:spPr bwMode="auto">
              <a:xfrm>
                <a:off x="3951" y="2478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33"/>
              <p:cNvSpPr>
                <a:spLocks noChangeShapeType="1"/>
              </p:cNvSpPr>
              <p:nvPr/>
            </p:nvSpPr>
            <p:spPr bwMode="auto">
              <a:xfrm>
                <a:off x="4032" y="2478"/>
                <a:ext cx="0" cy="13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3" name="Object 34"/>
            <p:cNvGraphicFramePr>
              <a:graphicFrameLocks noChangeAspect="1"/>
            </p:cNvGraphicFramePr>
            <p:nvPr/>
          </p:nvGraphicFramePr>
          <p:xfrm>
            <a:off x="3334" y="2568"/>
            <a:ext cx="1406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1" name="公式" r:id="rId8" imgW="889000" imgH="190500" progId="Equation.3">
                    <p:embed/>
                  </p:oleObj>
                </mc:Choice>
                <mc:Fallback>
                  <p:oleObj name="公式" r:id="rId8" imgW="889000" imgH="190500" progId="Equation.3">
                    <p:embed/>
                    <p:pic>
                      <p:nvPicPr>
                        <p:cNvPr id="0" name="Picture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2568"/>
                          <a:ext cx="1406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35"/>
            <p:cNvSpPr>
              <a:spLocks noChangeShapeType="1"/>
            </p:cNvSpPr>
            <p:nvPr/>
          </p:nvSpPr>
          <p:spPr bwMode="auto">
            <a:xfrm>
              <a:off x="4921" y="2886"/>
              <a:ext cx="0" cy="226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36"/>
            <p:cNvSpPr>
              <a:spLocks noChangeShapeType="1"/>
            </p:cNvSpPr>
            <p:nvPr/>
          </p:nvSpPr>
          <p:spPr bwMode="auto">
            <a:xfrm>
              <a:off x="4806" y="2524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" name="Object 37"/>
            <p:cNvGraphicFramePr>
              <a:graphicFrameLocks noChangeAspect="1"/>
            </p:cNvGraphicFramePr>
            <p:nvPr/>
          </p:nvGraphicFramePr>
          <p:xfrm>
            <a:off x="4785" y="2614"/>
            <a:ext cx="434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2" name="公式" r:id="rId10" imgW="393529" imgH="190417" progId="Equation.3">
                    <p:embed/>
                  </p:oleObj>
                </mc:Choice>
                <mc:Fallback>
                  <p:oleObj name="公式" r:id="rId10" imgW="393529" imgH="190417" progId="Equation.3">
                    <p:embed/>
                    <p:pic>
                      <p:nvPicPr>
                        <p:cNvPr id="0" name="Picture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" y="2614"/>
                          <a:ext cx="434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39"/>
            <p:cNvSpPr txBox="1">
              <a:spLocks noChangeArrowheads="1"/>
            </p:cNvSpPr>
            <p:nvPr/>
          </p:nvSpPr>
          <p:spPr bwMode="auto">
            <a:xfrm>
              <a:off x="3696" y="2024"/>
              <a:ext cx="998" cy="518"/>
            </a:xfrm>
            <a:prstGeom prst="rect">
              <a:avLst/>
            </a:prstGeom>
            <a:grpFill/>
            <a:ln w="1270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1024×8   RAM</a:t>
              </a:r>
            </a:p>
          </p:txBody>
        </p:sp>
      </p:grpSp>
      <p:graphicFrame>
        <p:nvGraphicFramePr>
          <p:cNvPr id="36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03212"/>
              </p:ext>
            </p:extLst>
          </p:nvPr>
        </p:nvGraphicFramePr>
        <p:xfrm>
          <a:off x="2305146" y="4509120"/>
          <a:ext cx="2251487" cy="1558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3" name="公式" r:id="rId12" imgW="1320800" imgH="914400" progId="Equation.3">
                  <p:embed/>
                </p:oleObj>
              </mc:Choice>
              <mc:Fallback>
                <p:oleObj name="公式" r:id="rId12" imgW="1320800" imgH="914400" progId="Equation.3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146" y="4509120"/>
                        <a:ext cx="2251487" cy="1558206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AutoShape 43"/>
          <p:cNvSpPr>
            <a:spLocks noChangeArrowheads="1"/>
          </p:cNvSpPr>
          <p:nvPr/>
        </p:nvSpPr>
        <p:spPr bwMode="auto">
          <a:xfrm>
            <a:off x="4572000" y="5157192"/>
            <a:ext cx="1437463" cy="215900"/>
          </a:xfrm>
          <a:prstGeom prst="rightArrow">
            <a:avLst>
              <a:gd name="adj1" fmla="val 50000"/>
              <a:gd name="adj2" fmla="val 95864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存储器容量的扩展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</a:t>
            </a:r>
            <a:r>
              <a:rPr lang="zh-CN" altLang="en-US" dirty="0" smtClean="0"/>
              <a:t>扩展方式</a:t>
            </a:r>
            <a:endParaRPr lang="en-US" altLang="zh-CN" dirty="0" smtClean="0"/>
          </a:p>
          <a:p>
            <a:pPr lvl="1"/>
            <a:r>
              <a:rPr lang="zh-CN" altLang="en-US" dirty="0"/>
              <a:t>地址</a:t>
            </a:r>
            <a:r>
              <a:rPr lang="zh-CN" altLang="en-US" dirty="0" smtClean="0"/>
              <a:t>分配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5" name="Picture 5" descr="r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91" y="2787986"/>
            <a:ext cx="2519362" cy="1603375"/>
          </a:xfrm>
          <a:prstGeom prst="rect">
            <a:avLst/>
          </a:prstGeom>
          <a:noFill/>
          <a:ln w="57150" cmpd="thickThin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373527"/>
              </p:ext>
            </p:extLst>
          </p:nvPr>
        </p:nvGraphicFramePr>
        <p:xfrm>
          <a:off x="391835" y="2987384"/>
          <a:ext cx="1585913" cy="979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6" name="Equation" r:id="rId5" imgW="583947" imgH="368140" progId="Equation.DSMT4">
                  <p:embed/>
                </p:oleObj>
              </mc:Choice>
              <mc:Fallback>
                <p:oleObj name="Equation" r:id="rId5" imgW="583947" imgH="368140" progId="Equation.DSMT4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835" y="2987384"/>
                        <a:ext cx="1585913" cy="979232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422538"/>
              </p:ext>
            </p:extLst>
          </p:nvPr>
        </p:nvGraphicFramePr>
        <p:xfrm>
          <a:off x="291466" y="5132221"/>
          <a:ext cx="1655762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7" name="公式" r:id="rId7" imgW="583947" imgH="368140" progId="Equation.3">
                  <p:embed/>
                </p:oleObj>
              </mc:Choice>
              <mc:Fallback>
                <p:oleObj name="公式" r:id="rId7" imgW="583947" imgH="368140" progId="Equation.3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6" y="5132221"/>
                        <a:ext cx="1655762" cy="1042987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234159"/>
              </p:ext>
            </p:extLst>
          </p:nvPr>
        </p:nvGraphicFramePr>
        <p:xfrm>
          <a:off x="4814453" y="3032768"/>
          <a:ext cx="15843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8" name="公式" r:id="rId9" imgW="571500" imgH="368300" progId="Equation.3">
                  <p:embed/>
                </p:oleObj>
              </mc:Choice>
              <mc:Fallback>
                <p:oleObj name="公式" r:id="rId9" imgW="571500" imgH="368300" progId="Equation.3">
                  <p:embed/>
                  <p:pic>
                    <p:nvPicPr>
                      <p:cNvPr id="0" name="Picture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453" y="3032768"/>
                        <a:ext cx="1584325" cy="1022350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918122"/>
              </p:ext>
            </p:extLst>
          </p:nvPr>
        </p:nvGraphicFramePr>
        <p:xfrm>
          <a:off x="4814453" y="5192098"/>
          <a:ext cx="1584325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9" name="公式" r:id="rId11" imgW="609600" imgH="368300" progId="Equation.3">
                  <p:embed/>
                </p:oleObj>
              </mc:Choice>
              <mc:Fallback>
                <p:oleObj name="公式" r:id="rId11" imgW="609600" imgH="368300" progId="Equation.3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453" y="5192098"/>
                        <a:ext cx="1584325" cy="958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1947228" y="4852027"/>
            <a:ext cx="2698273" cy="1738313"/>
            <a:chOff x="1837" y="1979"/>
            <a:chExt cx="1587" cy="1010"/>
          </a:xfrm>
        </p:grpSpPr>
        <p:pic>
          <p:nvPicPr>
            <p:cNvPr id="11" name="Picture 6" descr="ra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" y="1979"/>
              <a:ext cx="1587" cy="1010"/>
            </a:xfrm>
            <a:prstGeom prst="rect">
              <a:avLst/>
            </a:prstGeom>
            <a:noFill/>
            <a:ln w="57150" cmpd="thickThin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2744" y="2296"/>
              <a:ext cx="227" cy="272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2744" y="2296"/>
              <a:ext cx="363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(2)</a:t>
              </a:r>
            </a:p>
          </p:txBody>
        </p:sp>
      </p:grpSp>
      <p:grpSp>
        <p:nvGrpSpPr>
          <p:cNvPr id="14" name="Group 23"/>
          <p:cNvGrpSpPr>
            <a:grpSpLocks/>
          </p:cNvGrpSpPr>
          <p:nvPr/>
        </p:nvGrpSpPr>
        <p:grpSpPr bwMode="auto">
          <a:xfrm>
            <a:off x="6398778" y="2664880"/>
            <a:ext cx="2736850" cy="1781029"/>
            <a:chOff x="1837" y="3158"/>
            <a:chExt cx="1588" cy="1011"/>
          </a:xfrm>
          <a:solidFill>
            <a:schemeClr val="bg1"/>
          </a:solidFill>
        </p:grpSpPr>
        <p:pic>
          <p:nvPicPr>
            <p:cNvPr id="15" name="Picture 7" descr="ra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" y="3158"/>
              <a:ext cx="1588" cy="1011"/>
            </a:xfrm>
            <a:prstGeom prst="rect">
              <a:avLst/>
            </a:prstGeom>
            <a:grpFill/>
            <a:ln w="57150" cmpd="thickThin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2744" y="3521"/>
              <a:ext cx="272" cy="272"/>
            </a:xfrm>
            <a:prstGeom prst="rect">
              <a:avLst/>
            </a:prstGeom>
            <a:grpFill/>
            <a:ln w="1270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2744" y="3475"/>
              <a:ext cx="363" cy="288"/>
            </a:xfrm>
            <a:prstGeom prst="rect">
              <a:avLst/>
            </a:prstGeom>
            <a:grpFill/>
            <a:ln w="1270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</a:rPr>
                <a:t>(3)</a:t>
              </a:r>
            </a:p>
          </p:txBody>
        </p:sp>
      </p:grpSp>
      <p:grpSp>
        <p:nvGrpSpPr>
          <p:cNvPr id="18" name="Group 27"/>
          <p:cNvGrpSpPr>
            <a:grpSpLocks/>
          </p:cNvGrpSpPr>
          <p:nvPr/>
        </p:nvGrpSpPr>
        <p:grpSpPr bwMode="auto">
          <a:xfrm>
            <a:off x="6398778" y="4848853"/>
            <a:ext cx="2736850" cy="1741487"/>
            <a:chOff x="3923" y="2341"/>
            <a:chExt cx="1724" cy="1097"/>
          </a:xfrm>
          <a:solidFill>
            <a:schemeClr val="bg1"/>
          </a:solidFill>
        </p:grpSpPr>
        <p:pic>
          <p:nvPicPr>
            <p:cNvPr id="19" name="Picture 8" descr="ra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" y="2341"/>
              <a:ext cx="1724" cy="1097"/>
            </a:xfrm>
            <a:prstGeom prst="rect">
              <a:avLst/>
            </a:prstGeom>
            <a:grpFill/>
            <a:ln w="57150" cmpd="thickThin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4921" y="2704"/>
              <a:ext cx="318" cy="227"/>
            </a:xfrm>
            <a:prstGeom prst="rect">
              <a:avLst/>
            </a:prstGeom>
            <a:grpFill/>
            <a:ln w="1270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4921" y="2704"/>
              <a:ext cx="340" cy="288"/>
            </a:xfrm>
            <a:prstGeom prst="rect">
              <a:avLst/>
            </a:prstGeom>
            <a:grpFill/>
            <a:ln w="1270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0000"/>
                  </a:solidFill>
                </a:rPr>
                <a:t>(4)</a:t>
              </a: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840524"/>
              </p:ext>
            </p:extLst>
          </p:nvPr>
        </p:nvGraphicFramePr>
        <p:xfrm>
          <a:off x="179512" y="118016"/>
          <a:ext cx="8956116" cy="266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0" name="Visio" r:id="rId13" imgW="4261104" imgH="1249375" progId="Visio.Drawing.11">
                  <p:embed/>
                </p:oleObj>
              </mc:Choice>
              <mc:Fallback>
                <p:oleObj name="Visio" r:id="rId13" imgW="4261104" imgH="1249375" progId="Visio.Drawing.11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18016"/>
                        <a:ext cx="8956116" cy="266997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ap="sq" cmpd="thickThin">
                        <a:solidFill>
                          <a:srgbClr val="FDEADA"/>
                        </a:solidFill>
                        <a:miter lim="800000"/>
                        <a:headEnd type="none" w="sm" len="sm"/>
                        <a:tailEnd type="none" w="sm" len="sm"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84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存储器容量的扩展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字扩展方式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连接方法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将</a:t>
                </a:r>
                <a:r>
                  <a:rPr lang="zh-CN" altLang="en-US" dirty="0"/>
                  <a:t>地址线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:r>
                  <a:rPr lang="en-US" altLang="zh-CN" dirty="0"/>
                  <a:t>R/W’</a:t>
                </a:r>
                <a:r>
                  <a:rPr lang="zh-CN" altLang="en-US" dirty="0"/>
                  <a:t> 分别并联</a:t>
                </a:r>
                <a:endParaRPr lang="en-US" altLang="zh-CN" dirty="0"/>
              </a:p>
              <a:p>
                <a:pPr lvl="2"/>
                <a:r>
                  <a:rPr lang="zh-CN" altLang="en-US" dirty="0" smtClean="0"/>
                  <a:t>将新增的两</a:t>
                </a:r>
                <a:r>
                  <a:rPr lang="zh-CN" altLang="en-US" dirty="0"/>
                  <a:t>位地址代码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CN" altLang="en-US" dirty="0" smtClean="0"/>
                  <a:t>用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线</a:t>
                </a:r>
                <a:r>
                  <a:rPr lang="en-US" altLang="zh-CN" dirty="0"/>
                  <a:t>-4</a:t>
                </a:r>
                <a:r>
                  <a:rPr lang="zh-CN" altLang="en-US" dirty="0"/>
                  <a:t>线译码器译成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’</m:t>
                    </m:r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’</m:t>
                    </m:r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’</m:t>
                    </m:r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’</m:t>
                    </m:r>
                  </m:oMath>
                </a14:m>
                <a:r>
                  <a:rPr lang="zh-CN" altLang="en-US" dirty="0" smtClean="0"/>
                  <a:t>的低电平，</a:t>
                </a:r>
                <a:r>
                  <a:rPr lang="zh-CN" altLang="en-US" dirty="0"/>
                  <a:t>而后控制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CS’</a:t>
                </a:r>
                <a:r>
                  <a:rPr lang="zh-CN" altLang="en-US" dirty="0" smtClean="0"/>
                  <a:t>端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由于每一片</a:t>
                </a:r>
                <a:r>
                  <a:rPr lang="en-US" altLang="zh-CN" dirty="0" smtClean="0"/>
                  <a:t>RAM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数据</a:t>
                </a:r>
                <a:r>
                  <a:rPr lang="zh-CN" altLang="en-US" dirty="0" smtClean="0"/>
                  <a:t>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altLang="zh-CN" b="0" i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  <m:r>
                          <a:rPr lang="en-US" altLang="zh-CN" i="1">
                            <a:latin typeface="Cambria Math"/>
                          </a:rPr>
                          <m:t>/</m:t>
                        </m:r>
                        <m:r>
                          <a:rPr lang="en-US" altLang="zh-CN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dirty="0" smtClean="0"/>
                  <a:t>都设置了由</a:t>
                </a:r>
                <a:r>
                  <a:rPr lang="en-US" altLang="zh-CN" dirty="0" smtClean="0"/>
                  <a:t>CS’</a:t>
                </a:r>
                <a:r>
                  <a:rPr lang="zh-CN" altLang="en-US" dirty="0" smtClean="0"/>
                  <a:t>控制的三态输出缓冲器，而现在它们的</a:t>
                </a:r>
                <a:r>
                  <a:rPr lang="en-US" altLang="zh-CN" dirty="0" smtClean="0"/>
                  <a:t>CS’</a:t>
                </a:r>
                <a:r>
                  <a:rPr lang="zh-CN" altLang="en-US" dirty="0" smtClean="0"/>
                  <a:t>任何时候只有一个处于低电平，故可将它们的数据端并联起来，作为整个</a:t>
                </a:r>
                <a:r>
                  <a:rPr lang="en-US" altLang="zh-CN" dirty="0" smtClean="0"/>
                  <a:t>RAM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8</a:t>
                </a:r>
                <a:r>
                  <a:rPr lang="zh-CN" altLang="en-US" dirty="0" smtClean="0"/>
                  <a:t>为数据输入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输出端</a:t>
                </a:r>
                <a:endParaRPr lang="en-US" altLang="zh-CN" dirty="0"/>
              </a:p>
              <a:p>
                <a:pPr lvl="1"/>
                <a:endParaRPr lang="en-US" altLang="zh-CN" dirty="0" smtClean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1200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Group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1313320"/>
                  </p:ext>
                </p:extLst>
              </p:nvPr>
            </p:nvGraphicFramePr>
            <p:xfrm>
              <a:off x="6084168" y="116632"/>
              <a:ext cx="2843807" cy="2232249"/>
            </p:xfrm>
            <a:graphic>
              <a:graphicData uri="http://schemas.openxmlformats.org/drawingml/2006/table">
                <a:tbl>
                  <a:tblPr>
                    <a:tableStyleId>{912C8C85-51F0-491E-9774-3900AFEF0FD7}</a:tableStyleId>
                  </a:tblPr>
                  <a:tblGrid>
                    <a:gridCol w="47344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7501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73445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473445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475014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473445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</a:tblGrid>
                  <a:tr h="474617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CN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CN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effectLst/>
                                    <a:latin typeface="Cambria Math" panose="02040503050406030204" pitchFamily="18" charset="0"/>
                                  </a:rPr>
                                  <m:t>’</m:t>
                                </m:r>
                              </m:oMath>
                            </m:oMathPara>
                          </a14:m>
                          <a:endParaRPr kumimoji="0" lang="zh-CN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effectLst/>
                                    <a:latin typeface="Cambria Math" panose="02040503050406030204" pitchFamily="18" charset="0"/>
                                  </a:rPr>
                                  <m:t>’</m:t>
                                </m:r>
                              </m:oMath>
                            </m:oMathPara>
                          </a14:m>
                          <a:endParaRPr kumimoji="0" lang="zh-CN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effectLst/>
                                    <a:latin typeface="Cambria Math" panose="02040503050406030204" pitchFamily="18" charset="0"/>
                                  </a:rPr>
                                  <m:t>’</m:t>
                                </m:r>
                              </m:oMath>
                            </m:oMathPara>
                          </a14:m>
                          <a:endParaRPr kumimoji="0" lang="zh-CN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effectLst/>
                                    <a:latin typeface="Cambria Math" panose="02040503050406030204" pitchFamily="18" charset="0"/>
                                  </a:rPr>
                                  <m:t>’</m:t>
                                </m:r>
                              </m:oMath>
                            </m:oMathPara>
                          </a14:m>
                          <a:endParaRPr kumimoji="0" lang="zh-CN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3940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43940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43940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43940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Group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821313320"/>
                  </p:ext>
                </p:extLst>
              </p:nvPr>
            </p:nvGraphicFramePr>
            <p:xfrm>
              <a:off x="6084168" y="116632"/>
              <a:ext cx="2843807" cy="2232249"/>
            </p:xfrm>
            <a:graphic>
              <a:graphicData uri="http://schemas.openxmlformats.org/drawingml/2006/table">
                <a:tbl>
                  <a:tblPr>
                    <a:tableStyleId>{912C8C85-51F0-491E-9774-3900AFEF0FD7}</a:tableStyleId>
                  </a:tblPr>
                  <a:tblGrid>
                    <a:gridCol w="473445"/>
                    <a:gridCol w="475013"/>
                    <a:gridCol w="473445"/>
                    <a:gridCol w="473445"/>
                    <a:gridCol w="475014"/>
                    <a:gridCol w="473445"/>
                  </a:tblGrid>
                  <a:tr h="47461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blipFill rotWithShape="1">
                          <a:blip r:embed="rId4"/>
                          <a:stretch>
                            <a:fillRect l="-12821" r="-503846" b="-3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blipFill rotWithShape="1">
                          <a:blip r:embed="rId4"/>
                          <a:stretch>
                            <a:fillRect l="-112821" r="-403846" b="-3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blipFill rotWithShape="1">
                          <a:blip r:embed="rId4"/>
                          <a:stretch>
                            <a:fillRect l="-215584" r="-309091" b="-3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blipFill rotWithShape="1">
                          <a:blip r:embed="rId4"/>
                          <a:stretch>
                            <a:fillRect l="-311538" r="-205128" b="-3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blipFill rotWithShape="1">
                          <a:blip r:embed="rId4"/>
                          <a:stretch>
                            <a:fillRect l="-411538" r="-105128" b="-3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blipFill rotWithShape="1">
                          <a:blip r:embed="rId4"/>
                          <a:stretch>
                            <a:fillRect l="-511538" r="-5128" b="-383333"/>
                          </a:stretch>
                        </a:blipFill>
                      </a:tcPr>
                    </a:tc>
                  </a:tr>
                  <a:tr h="43940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</a:tr>
                  <a:tr h="43940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</a:tr>
                  <a:tr h="43940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</a:tr>
                  <a:tr h="43940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smtClean="0">
                              <a:ln>
                                <a:noFill/>
                              </a:ln>
                              <a:effectLst/>
                            </a:rPr>
                            <a:t>1</a:t>
                          </a:r>
                          <a:endParaRPr kumimoji="0" lang="en-US" altLang="zh-CN" sz="2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2000">
                              <a:solidFill>
                                <a:srgbClr val="000000"/>
                              </a:solidFill>
                              <a:effectLst>
                                <a:outerShdw blurRad="38100" dist="38100" dir="2700000" algn="tl">
                                  <a:srgbClr val="C0C0C0"/>
                                </a:outerShdw>
                              </a:effectLst>
                              <a:latin typeface="Comic Sans MS" pitchFamily="66" charset="0"/>
                              <a:ea typeface="楷体_GB2312" pitchFamily="49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0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</a:rPr>
                            <a:t>0</a:t>
                          </a:r>
                          <a:endParaRPr kumimoji="0" lang="en-US" altLang="zh-CN" sz="2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omic Sans MS" pitchFamily="66" charset="0"/>
                            <a:ea typeface="楷体_GB2312" pitchFamily="49" charset="-122"/>
                          </a:endParaRPr>
                        </a:p>
                      </a:txBody>
                      <a:tcPr horzOverflow="overflow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7897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7-4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62" y="2348880"/>
            <a:ext cx="8367938" cy="418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存储器容量的扩展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</a:t>
            </a:r>
            <a:r>
              <a:rPr lang="zh-CN" altLang="en-US" dirty="0" smtClean="0"/>
              <a:t>扩展方式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连接方法</a:t>
            </a:r>
            <a:endParaRPr lang="en-US" altLang="zh-CN" dirty="0" smtClean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95534" y="548680"/>
            <a:ext cx="8569325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j-ea"/>
                <a:ea typeface="+mj-ea"/>
              </a:rPr>
              <a:t>注：</a:t>
            </a:r>
            <a:r>
              <a:rPr kumimoji="1" lang="zh-CN" altLang="en-US" sz="2400" dirty="0">
                <a:latin typeface="+mj-ea"/>
                <a:ea typeface="+mj-ea"/>
              </a:rPr>
              <a:t>由于</a:t>
            </a:r>
            <a:r>
              <a:rPr kumimoji="1" lang="en-US" altLang="zh-CN" sz="2400" dirty="0">
                <a:latin typeface="+mj-ea"/>
                <a:ea typeface="+mj-ea"/>
              </a:rPr>
              <a:t>ROM</a:t>
            </a:r>
            <a:r>
              <a:rPr kumimoji="1" lang="zh-CN" altLang="en-US" sz="2400" dirty="0">
                <a:latin typeface="+mj-ea"/>
                <a:ea typeface="+mj-ea"/>
              </a:rPr>
              <a:t>芯片上没有读</a:t>
            </a:r>
            <a:r>
              <a:rPr kumimoji="1" lang="en-US" altLang="zh-CN" sz="2400" dirty="0">
                <a:latin typeface="+mj-ea"/>
                <a:ea typeface="+mj-ea"/>
              </a:rPr>
              <a:t>/</a:t>
            </a:r>
            <a:r>
              <a:rPr kumimoji="1" lang="zh-CN" altLang="en-US" sz="2400" dirty="0">
                <a:latin typeface="+mj-ea"/>
                <a:ea typeface="+mj-ea"/>
              </a:rPr>
              <a:t>写控制端，所以除此之外位扩展方式其余引出线的接法和</a:t>
            </a:r>
            <a:r>
              <a:rPr kumimoji="1" lang="en-US" altLang="zh-CN" sz="2400" dirty="0">
                <a:latin typeface="+mj-ea"/>
                <a:ea typeface="+mj-ea"/>
              </a:rPr>
              <a:t>RAM</a:t>
            </a:r>
            <a:r>
              <a:rPr kumimoji="1" lang="zh-CN" altLang="en-US" sz="2400" dirty="0">
                <a:latin typeface="+mj-ea"/>
                <a:ea typeface="+mj-ea"/>
              </a:rPr>
              <a:t>相同；而字扩展方式也同样适用于</a:t>
            </a:r>
            <a:r>
              <a:rPr kumimoji="1" lang="en-US" altLang="zh-CN" sz="2400" dirty="0">
                <a:latin typeface="+mj-ea"/>
                <a:ea typeface="+mj-ea"/>
              </a:rPr>
              <a:t>ROM</a:t>
            </a:r>
            <a:r>
              <a:rPr kumimoji="1" lang="zh-CN" altLang="en-US" sz="2400" dirty="0">
                <a:latin typeface="+mj-ea"/>
                <a:ea typeface="+mj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508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半导体存储器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en-US" altLang="zh-CN" dirty="0" smtClean="0"/>
          </a:p>
          <a:p>
            <a:r>
              <a:rPr lang="zh-CN" altLang="en-US" dirty="0" smtClean="0"/>
              <a:t>只读存储器（</a:t>
            </a:r>
            <a:r>
              <a:rPr lang="en-US" altLang="zh-CN" dirty="0" smtClean="0"/>
              <a:t>ROM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 smtClean="0"/>
              <a:t>随机存储器（</a:t>
            </a:r>
            <a:r>
              <a:rPr lang="en-US" altLang="zh-CN" dirty="0" smtClean="0"/>
              <a:t>RAM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存储器容量的扩展</a:t>
            </a:r>
            <a:endParaRPr lang="en-US" altLang="zh-CN" dirty="0" smtClean="0"/>
          </a:p>
          <a:p>
            <a:r>
              <a:rPr lang="zh-CN" altLang="en-US" b="1" dirty="0"/>
              <a:t>用</a:t>
            </a:r>
            <a:r>
              <a:rPr lang="zh-CN" altLang="en-US" b="1" dirty="0" smtClean="0"/>
              <a:t>存储器实现组合逻辑函数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606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har char="•"/>
                </a:pPr>
                <a:r>
                  <a:rPr lang="zh-CN" altLang="en-US" sz="3200" dirty="0" smtClean="0">
                    <a:cs typeface="宋体" charset="0"/>
                  </a:rPr>
                  <a:t>若</a:t>
                </a:r>
                <a:r>
                  <a:rPr lang="zh-CN" altLang="en-US" sz="3200" dirty="0">
                    <a:cs typeface="宋体" charset="0"/>
                  </a:rPr>
                  <a:t>以地址线为输入变量，则数据线即为一组关于地址变量的逻辑函数</a:t>
                </a:r>
              </a:p>
              <a:p>
                <a:pPr lvl="1"/>
                <a:r>
                  <a:rPr lang="zh-CN" altLang="en-US" sz="2400" dirty="0" smtClean="0"/>
                  <a:t>例如：输入地址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zh-CN" altLang="en-US" sz="2400" b="0" i="1" smtClean="0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为输入逻辑变量，输出数据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为输出逻辑变量，则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altLang="zh-CN" sz="240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即为一组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latin typeface="Cambria Math"/>
                      </a:rPr>
                      <m:t>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的组合逻辑函数，并得到真值表和逻辑函数如下：</a:t>
                </a:r>
                <a:endParaRPr lang="en-US" altLang="zh-CN" sz="2400" dirty="0" smtClean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1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608192"/>
              </p:ext>
            </p:extLst>
          </p:nvPr>
        </p:nvGraphicFramePr>
        <p:xfrm>
          <a:off x="1187624" y="3717032"/>
          <a:ext cx="3456382" cy="2448272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5771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27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93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71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27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7715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33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</a:t>
                      </a:r>
                      <a:r>
                        <a:rPr kumimoji="0" lang="en-US" altLang="zh-CN" sz="18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</a:t>
                      </a:r>
                      <a:r>
                        <a:rPr kumimoji="0" lang="en-US" altLang="zh-CN" sz="18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</a:t>
                      </a:r>
                      <a:r>
                        <a:rPr kumimoji="0" lang="en-US" altLang="zh-CN" sz="18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zh-CN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</a:t>
                      </a:r>
                      <a:r>
                        <a:rPr kumimoji="0" lang="en-US" altLang="zh-CN" sz="18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zh-CN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D</a:t>
                      </a:r>
                      <a:r>
                        <a:rPr kumimoji="0" lang="en-US" altLang="zh-CN" sz="1800" u="none" strike="noStrike" cap="none" normalizeH="0" baseline="-2500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</a:t>
                      </a:r>
                      <a:r>
                        <a:rPr kumimoji="0" lang="en-US" altLang="zh-CN" sz="18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87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87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87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87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592761"/>
              </p:ext>
            </p:extLst>
          </p:nvPr>
        </p:nvGraphicFramePr>
        <p:xfrm>
          <a:off x="5292080" y="3717032"/>
          <a:ext cx="3347864" cy="2557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0" name="公式" r:id="rId4" imgW="1600200" imgH="1181100" progId="Equation.3">
                  <p:embed/>
                </p:oleObj>
              </mc:Choice>
              <mc:Fallback>
                <p:oleObj name="公式" r:id="rId4" imgW="1600200" imgH="11811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3717032"/>
                        <a:ext cx="3347864" cy="2557211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dirty="0" smtClean="0"/>
              <a:t>任何形式的组合逻辑函数均能通过向</a:t>
            </a:r>
            <a:r>
              <a:rPr lang="en-US" altLang="zh-CN" dirty="0" smtClean="0"/>
              <a:t>ROM</a:t>
            </a:r>
            <a:r>
              <a:rPr lang="zh-CN" altLang="en-US" dirty="0" smtClean="0"/>
              <a:t>中写入相应的数据来实现</a:t>
            </a:r>
            <a:endParaRPr lang="en-US" altLang="zh-CN" dirty="0" smtClean="0"/>
          </a:p>
          <a:p>
            <a:pPr marL="342900" lvl="1" indent="-342900">
              <a:buChar char="•"/>
            </a:pPr>
            <a:r>
              <a:rPr lang="zh-CN" altLang="en-US" dirty="0" smtClean="0"/>
              <a:t>具有</a:t>
            </a:r>
            <a:r>
              <a:rPr lang="en-US" altLang="zh-CN" dirty="0"/>
              <a:t>n</a:t>
            </a:r>
            <a:r>
              <a:rPr lang="zh-CN" altLang="en-US" dirty="0" smtClean="0"/>
              <a:t>为输入地址</a:t>
            </a:r>
            <a:r>
              <a:rPr lang="en-US" altLang="zh-CN" dirty="0"/>
              <a:t>,</a:t>
            </a:r>
            <a:r>
              <a:rPr lang="en-US" altLang="zh-CN" dirty="0" smtClean="0"/>
              <a:t>m</a:t>
            </a:r>
            <a:r>
              <a:rPr lang="zh-CN" altLang="en-US" dirty="0" smtClean="0"/>
              <a:t>为数据输出的</a:t>
            </a:r>
            <a:r>
              <a:rPr lang="en-US" altLang="zh-CN" dirty="0" smtClean="0"/>
              <a:t>ROM</a:t>
            </a:r>
            <a:r>
              <a:rPr lang="zh-CN" altLang="en-US" dirty="0" smtClean="0"/>
              <a:t>可以获得一组</a:t>
            </a:r>
            <a:r>
              <a:rPr lang="en-US" altLang="zh-CN" dirty="0" smtClean="0"/>
              <a:t>(</a:t>
            </a:r>
            <a:r>
              <a:rPr lang="zh-CN" altLang="en-US" dirty="0" smtClean="0"/>
              <a:t>最多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</a:t>
            </a:r>
            <a:r>
              <a:rPr lang="en-US" altLang="zh-CN" dirty="0" smtClean="0"/>
              <a:t>)</a:t>
            </a:r>
            <a:r>
              <a:rPr lang="zh-CN" altLang="en-US" dirty="0" smtClean="0"/>
              <a:t>任何形式的</a:t>
            </a:r>
            <a:r>
              <a:rPr lang="en-US" altLang="zh-CN" dirty="0"/>
              <a:t>n</a:t>
            </a:r>
            <a:r>
              <a:rPr lang="zh-CN" altLang="en-US" dirty="0" smtClean="0"/>
              <a:t>变量逻辑函数，只要根据函数的形式向</a:t>
            </a:r>
            <a:r>
              <a:rPr lang="en-US" altLang="zh-CN" dirty="0" smtClean="0"/>
              <a:t>ROM</a:t>
            </a:r>
            <a:r>
              <a:rPr lang="zh-CN" altLang="en-US" dirty="0" smtClean="0"/>
              <a:t>中写入相应的数据即可</a:t>
            </a:r>
            <a:endParaRPr lang="en-US" altLang="zh-CN" dirty="0" smtClean="0"/>
          </a:p>
          <a:p>
            <a:pPr marL="342900" lvl="1" indent="-342900">
              <a:buChar char="•"/>
            </a:pPr>
            <a:r>
              <a:rPr lang="zh-CN" altLang="en-US" dirty="0" smtClean="0"/>
              <a:t>该原理也适用于</a:t>
            </a:r>
            <a:r>
              <a:rPr lang="en-US" altLang="zh-CN" dirty="0" smtClean="0"/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380243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试用</a:t>
            </a:r>
            <a:r>
              <a:rPr lang="en-US" altLang="zh-CN" dirty="0" smtClean="0"/>
              <a:t>ROM</a:t>
            </a:r>
            <a:r>
              <a:rPr lang="zh-CN" altLang="en-US" dirty="0" smtClean="0"/>
              <a:t>设计一个八段字符显示的译码器</a:t>
            </a:r>
            <a:endParaRPr lang="en-US" altLang="zh-CN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1" y="1851052"/>
            <a:ext cx="4680520" cy="211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1" y="3817041"/>
            <a:ext cx="4766651" cy="188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01" y="3234162"/>
            <a:ext cx="5019763" cy="69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11" y="3234162"/>
            <a:ext cx="4854949" cy="281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00808"/>
            <a:ext cx="1296144" cy="141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08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412776"/>
                <a:ext cx="8229600" cy="4569371"/>
              </a:xfrm>
            </p:spPr>
            <p:txBody>
              <a:bodyPr/>
              <a:lstStyle/>
              <a:p>
                <a:pPr marL="342900" lvl="1" indent="-342900">
                  <a:buChar char="•"/>
                </a:pPr>
                <a:r>
                  <a:rPr lang="en-US" altLang="zh-CN" dirty="0" smtClean="0"/>
                  <a:t>【</a:t>
                </a: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】</a:t>
                </a:r>
                <a:r>
                  <a:rPr lang="zh-CN" altLang="en-US" dirty="0" smtClean="0"/>
                  <a:t>试用</a:t>
                </a:r>
                <a:r>
                  <a:rPr lang="en-US" altLang="zh-CN" dirty="0" smtClean="0"/>
                  <a:t>ROM</a:t>
                </a:r>
                <a:r>
                  <a:rPr lang="zh-CN" altLang="en-US" dirty="0" smtClean="0"/>
                  <a:t>设计一个八段字符显示的译码器</a:t>
                </a:r>
                <a:endParaRPr lang="en-US" altLang="zh-CN" dirty="0" smtClean="0"/>
              </a:p>
              <a:p>
                <a:pPr marL="342900" lvl="1" indent="-342900">
                  <a:buChar char="•"/>
                </a:pPr>
                <a:r>
                  <a:rPr lang="zh-CN" altLang="en-US" dirty="0" smtClean="0"/>
                  <a:t>解：</a:t>
                </a:r>
                <a:endParaRPr lang="en-US" altLang="zh-CN" dirty="0" smtClean="0"/>
              </a:p>
              <a:p>
                <a:pPr marL="742950" lvl="2" indent="-342900"/>
                <a:r>
                  <a:rPr lang="zh-CN" altLang="en-US" dirty="0" smtClean="0"/>
                  <a:t>取输入地址为</a:t>
                </a:r>
                <a:r>
                  <a:rPr lang="en-US" altLang="zh-CN" dirty="0" smtClean="0"/>
                  <a:t>4</a:t>
                </a:r>
                <a:r>
                  <a:rPr lang="zh-CN" altLang="en-US" dirty="0" smtClean="0"/>
                  <a:t>位、输出数据为</a:t>
                </a:r>
                <a:r>
                  <a:rPr lang="en-US" altLang="zh-CN" dirty="0" smtClean="0"/>
                  <a:t>8</a:t>
                </a:r>
                <a:r>
                  <a:rPr lang="zh-CN" altLang="en-US" dirty="0" smtClean="0"/>
                  <a:t>位的</a:t>
                </a:r>
                <a:r>
                  <a:rPr lang="en-US" altLang="zh-CN" dirty="0" smtClean="0"/>
                  <a:t>ROM</a:t>
                </a:r>
                <a:r>
                  <a:rPr lang="zh-CN" altLang="en-US" dirty="0" smtClean="0"/>
                  <a:t>来实现这个译码电路，以地址输入端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作为</a:t>
                </a:r>
                <a:r>
                  <a:rPr lang="en-US" altLang="zh-CN" dirty="0" smtClean="0"/>
                  <a:t>BCD</a:t>
                </a:r>
                <a:r>
                  <a:rPr lang="zh-CN" altLang="en-US" dirty="0" smtClean="0"/>
                  <a:t>代码的</a:t>
                </a:r>
                <a:r>
                  <a:rPr lang="en-US" altLang="zh-CN" dirty="0" smtClean="0"/>
                  <a:t>DCBA 4</a:t>
                </a:r>
                <a:r>
                  <a:rPr lang="zh-CN" altLang="en-US" dirty="0"/>
                  <a:t>位</a:t>
                </a:r>
                <a:r>
                  <a:rPr lang="zh-CN" altLang="en-US" dirty="0" smtClean="0"/>
                  <a:t>的输入端，以数据输出端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altLang="zh-CN" b="0" i="0" smtClean="0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dirty="0" smtClean="0"/>
                  <a:t>作为</a:t>
                </a:r>
                <a:r>
                  <a:rPr lang="en-US" altLang="zh-CN" dirty="0" err="1" smtClean="0"/>
                  <a:t>a~h</a:t>
                </a:r>
                <a:r>
                  <a:rPr lang="zh-CN" altLang="en-US" dirty="0" smtClean="0"/>
                  <a:t>的输出端，得到了所要求的</a:t>
                </a:r>
                <a:r>
                  <a:rPr lang="en-US" altLang="zh-CN" dirty="0" smtClean="0"/>
                  <a:t>4</a:t>
                </a:r>
                <a:r>
                  <a:rPr lang="zh-CN" altLang="en-US" dirty="0" smtClean="0"/>
                  <a:t>线</a:t>
                </a:r>
                <a:r>
                  <a:rPr lang="en-US" altLang="zh-CN" dirty="0" smtClean="0"/>
                  <a:t>-16</a:t>
                </a:r>
                <a:r>
                  <a:rPr lang="zh-CN" altLang="en-US" dirty="0" smtClean="0"/>
                  <a:t>线译码器</a:t>
                </a:r>
                <a:endParaRPr lang="en-US" altLang="zh-CN" dirty="0" smtClean="0"/>
              </a:p>
              <a:p>
                <a:pPr marL="742950" lvl="2" indent="-342900"/>
                <a:r>
                  <a:rPr lang="zh-CN" altLang="en-US" dirty="0" smtClean="0"/>
                  <a:t>如果制成掩膜，则画出存储矩阵的连接电路。结点接入二极管表示存入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，未接入存入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。（如图所示，由于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的数目比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少，故接入二极管表示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比接入二极管表示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要节省器件）</a:t>
                </a:r>
                <a:endParaRPr lang="en-US" altLang="zh-CN" dirty="0" smtClean="0"/>
              </a:p>
              <a:p>
                <a:pPr marL="742950" lvl="2" indent="-342900"/>
                <a:r>
                  <a:rPr lang="zh-CN" altLang="en-US" dirty="0" smtClean="0"/>
                  <a:t>若利用</a:t>
                </a:r>
                <a:r>
                  <a:rPr lang="en-US" altLang="zh-CN" dirty="0" smtClean="0"/>
                  <a:t>EPROM</a:t>
                </a:r>
                <a:r>
                  <a:rPr lang="zh-CN" altLang="en-US" dirty="0" smtClean="0"/>
                  <a:t>实现译码器，只需将左边的</a:t>
                </a:r>
                <a:r>
                  <a:rPr lang="en-US" altLang="zh-CN" dirty="0" smtClean="0"/>
                  <a:t>DCBA</a:t>
                </a:r>
                <a:r>
                  <a:rPr lang="zh-CN" altLang="en-US" dirty="0"/>
                  <a:t>作</a:t>
                </a:r>
                <a:r>
                  <a:rPr lang="zh-CN" altLang="en-US" dirty="0" smtClean="0"/>
                  <a:t>输入地址代码，右边的</a:t>
                </a:r>
                <a:r>
                  <a:rPr lang="en-US" altLang="zh-CN" dirty="0" err="1" smtClean="0"/>
                  <a:t>a~f</a:t>
                </a:r>
                <a:r>
                  <a:rPr lang="zh-CN" altLang="en-US" dirty="0"/>
                  <a:t>作</a:t>
                </a:r>
                <a:r>
                  <a:rPr lang="zh-CN" altLang="en-US" dirty="0" smtClean="0"/>
                  <a:t>数据，依次对应写入即可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412776"/>
                <a:ext cx="8229600" cy="4569371"/>
              </a:xfrm>
              <a:blipFill rotWithShape="1">
                <a:blip r:embed="rId2"/>
                <a:stretch>
                  <a:fillRect l="-1333" t="-1068" b="-20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3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69371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试用</a:t>
            </a:r>
            <a:r>
              <a:rPr lang="en-US" altLang="zh-CN" dirty="0" smtClean="0"/>
              <a:t>ROM</a:t>
            </a:r>
            <a:r>
              <a:rPr lang="zh-CN" altLang="en-US" dirty="0" smtClean="0"/>
              <a:t>设计一个八段字符显示的译码器</a:t>
            </a:r>
            <a:endParaRPr lang="en-US" altLang="zh-CN" dirty="0" smtClean="0"/>
          </a:p>
          <a:p>
            <a:pPr marL="342900" lvl="1" indent="-342900">
              <a:buChar char="•"/>
            </a:pPr>
            <a:r>
              <a:rPr lang="zh-CN" altLang="en-US" dirty="0" smtClean="0"/>
              <a:t>解：</a:t>
            </a:r>
            <a:endParaRPr lang="en-US" altLang="zh-CN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5" y="764703"/>
            <a:ext cx="9122771" cy="589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23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11" y="2636912"/>
            <a:ext cx="6133685" cy="257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9512" y="1484784"/>
            <a:ext cx="8229600" cy="4569371"/>
          </a:xfrm>
        </p:spPr>
        <p:txBody>
          <a:bodyPr/>
          <a:lstStyle/>
          <a:p>
            <a:r>
              <a:rPr lang="zh-CN" altLang="en-US" dirty="0" smtClean="0"/>
              <a:t>掩膜只读存储器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电路结构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存储矩阵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地址译码器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输出缓冲器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6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620465"/>
              </p:ext>
            </p:extLst>
          </p:nvPr>
        </p:nvGraphicFramePr>
        <p:xfrm>
          <a:off x="2196369" y="1628800"/>
          <a:ext cx="4175200" cy="1944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5" name="Equation" r:id="rId3" imgW="1714500" imgH="800100" progId="Equation.DSMT4">
                  <p:embed/>
                </p:oleObj>
              </mc:Choice>
              <mc:Fallback>
                <p:oleObj name="Equation" r:id="rId3" imgW="1714500" imgH="800100" progId="Equation.DSMT4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369" y="1628800"/>
                        <a:ext cx="4175200" cy="1944157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zh-CN" dirty="0" smtClean="0">
                <a:latin typeface="+mj-ea"/>
              </a:rPr>
              <a:t>【</a:t>
            </a:r>
            <a:r>
              <a:rPr lang="zh-CN" altLang="en-US" dirty="0" smtClean="0">
                <a:latin typeface="+mj-ea"/>
              </a:rPr>
              <a:t>例</a:t>
            </a:r>
            <a:r>
              <a:rPr lang="en-US" altLang="zh-CN" dirty="0" smtClean="0">
                <a:latin typeface="+mj-ea"/>
              </a:rPr>
              <a:t>】</a:t>
            </a:r>
            <a:r>
              <a:rPr lang="zh-CN" altLang="en-US" dirty="0" smtClean="0">
                <a:latin typeface="+mj-ea"/>
              </a:rPr>
              <a:t>试用</a:t>
            </a:r>
            <a:r>
              <a:rPr lang="en-US" altLang="zh-CN" dirty="0">
                <a:latin typeface="+mj-ea"/>
              </a:rPr>
              <a:t>ROM</a:t>
            </a:r>
            <a:r>
              <a:rPr lang="zh-CN" altLang="en-US" dirty="0">
                <a:latin typeface="+mj-ea"/>
              </a:rPr>
              <a:t>产生下列一组组合逻辑函数</a:t>
            </a:r>
          </a:p>
          <a:p>
            <a:pPr marL="342900" lvl="1" indent="-342900">
              <a:buChar char="•"/>
            </a:pPr>
            <a:endParaRPr lang="en-US" altLang="zh-CN" dirty="0" smtClean="0">
              <a:latin typeface="+mj-ea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283969" y="4173671"/>
            <a:ext cx="46085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+mj-ea"/>
                <a:ea typeface="+mj-ea"/>
              </a:rPr>
              <a:t>由于要实现的是</a:t>
            </a:r>
            <a:r>
              <a:rPr kumimoji="1" lang="en-US" altLang="zh-CN" sz="2400" dirty="0">
                <a:latin typeface="+mj-ea"/>
                <a:ea typeface="+mj-ea"/>
              </a:rPr>
              <a:t>4</a:t>
            </a:r>
            <a:r>
              <a:rPr kumimoji="1" lang="zh-CN" altLang="en-US" sz="2400" dirty="0">
                <a:latin typeface="+mj-ea"/>
                <a:ea typeface="+mj-ea"/>
              </a:rPr>
              <a:t>个逻辑函数，且逻辑函数为</a:t>
            </a:r>
            <a:r>
              <a:rPr kumimoji="1" lang="en-US" altLang="zh-CN" sz="2400" dirty="0">
                <a:latin typeface="+mj-ea"/>
                <a:ea typeface="+mj-ea"/>
              </a:rPr>
              <a:t>4</a:t>
            </a:r>
            <a:r>
              <a:rPr kumimoji="1" lang="zh-CN" altLang="en-US" sz="2400" dirty="0">
                <a:latin typeface="+mj-ea"/>
                <a:ea typeface="+mj-ea"/>
              </a:rPr>
              <a:t>变量的，所以需要</a:t>
            </a:r>
            <a:r>
              <a:rPr kumimoji="1" lang="en-US" altLang="zh-CN" sz="2400" dirty="0">
                <a:latin typeface="+mj-ea"/>
                <a:ea typeface="+mj-ea"/>
              </a:rPr>
              <a:t>4</a:t>
            </a:r>
            <a:r>
              <a:rPr kumimoji="1" lang="zh-CN" altLang="en-US" sz="2400" dirty="0">
                <a:latin typeface="+mj-ea"/>
                <a:ea typeface="+mj-ea"/>
              </a:rPr>
              <a:t>位地址输入和</a:t>
            </a:r>
            <a:r>
              <a:rPr kumimoji="1" lang="en-US" altLang="zh-CN" sz="2400" dirty="0">
                <a:latin typeface="+mj-ea"/>
                <a:ea typeface="+mj-ea"/>
              </a:rPr>
              <a:t>4</a:t>
            </a:r>
            <a:r>
              <a:rPr kumimoji="1" lang="zh-CN" altLang="en-US" sz="2400" dirty="0">
                <a:latin typeface="+mj-ea"/>
                <a:ea typeface="+mj-ea"/>
              </a:rPr>
              <a:t>位数据输出，故选</a:t>
            </a:r>
            <a:r>
              <a:rPr kumimoji="1" lang="en-US" altLang="zh-CN" sz="2400" dirty="0">
                <a:latin typeface="+mj-ea"/>
                <a:ea typeface="+mj-ea"/>
              </a:rPr>
              <a:t>16×4</a:t>
            </a:r>
            <a:r>
              <a:rPr kumimoji="1" lang="zh-CN" altLang="en-US" sz="2400" dirty="0">
                <a:latin typeface="+mj-ea"/>
                <a:ea typeface="+mj-ea"/>
              </a:rPr>
              <a:t>的</a:t>
            </a:r>
            <a:r>
              <a:rPr kumimoji="1" lang="en-US" altLang="zh-CN" sz="2400" dirty="0">
                <a:latin typeface="+mj-ea"/>
                <a:ea typeface="+mj-ea"/>
              </a:rPr>
              <a:t>ROM</a:t>
            </a:r>
            <a:r>
              <a:rPr kumimoji="1" lang="zh-CN" altLang="en-US" sz="2400" dirty="0">
                <a:latin typeface="+mj-ea"/>
                <a:ea typeface="+mj-ea"/>
              </a:rPr>
              <a:t>实现。</a:t>
            </a:r>
          </a:p>
        </p:txBody>
      </p:sp>
      <p:sp>
        <p:nvSpPr>
          <p:cNvPr id="6" name="Rectangle 9"/>
          <p:cNvSpPr txBox="1">
            <a:spLocks noChangeArrowheads="1"/>
          </p:cNvSpPr>
          <p:nvPr/>
        </p:nvSpPr>
        <p:spPr>
          <a:xfrm>
            <a:off x="227693" y="3596247"/>
            <a:ext cx="8497888" cy="576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+mj-ea"/>
                <a:cs typeface="宋体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宋体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400" b="0" kern="0" dirty="0" smtClean="0">
                <a:solidFill>
                  <a:schemeClr val="tx1"/>
                </a:solidFill>
                <a:latin typeface="+mj-ea"/>
              </a:rPr>
              <a:t>解：首先将所给的逻辑函数展成最小项之和的形式。</a:t>
            </a:r>
            <a:endParaRPr lang="zh-CN" altLang="en-US" sz="2400" b="0" kern="0" dirty="0">
              <a:solidFill>
                <a:schemeClr val="tx1"/>
              </a:solidFill>
              <a:latin typeface="+mj-ea"/>
            </a:endParaRPr>
          </a:p>
        </p:txBody>
      </p:sp>
      <p:graphicFrame>
        <p:nvGraphicFramePr>
          <p:cNvPr id="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865743"/>
              </p:ext>
            </p:extLst>
          </p:nvPr>
        </p:nvGraphicFramePr>
        <p:xfrm>
          <a:off x="899592" y="4005064"/>
          <a:ext cx="295275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" name="公式" r:id="rId5" imgW="1371600" imgH="965200" progId="Equation.3">
                  <p:embed/>
                </p:oleObj>
              </mc:Choice>
              <mc:Fallback>
                <p:oleObj name="公式" r:id="rId5" imgW="1371600" imgH="96520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005064"/>
                        <a:ext cx="2952750" cy="2076450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18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7-5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5" y="1510308"/>
            <a:ext cx="5977855" cy="4610451"/>
          </a:xfrm>
          <a:prstGeom prst="rect">
            <a:avLst/>
          </a:prstGeom>
          <a:solidFill>
            <a:srgbClr val="FFFFFF"/>
          </a:solidFill>
          <a:ln w="57150" cmpd="thickThin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dirty="0" smtClean="0"/>
              <a:t>解：其连线图如下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64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3"/>
            <a:ext cx="4258816" cy="1584175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】</a:t>
            </a:r>
            <a:r>
              <a:rPr lang="zh-CN" altLang="en-US" dirty="0">
                <a:latin typeface="+mj-ea"/>
              </a:rPr>
              <a:t>试用</a:t>
            </a:r>
            <a:r>
              <a:rPr lang="en-US" altLang="zh-CN" dirty="0">
                <a:latin typeface="+mj-ea"/>
              </a:rPr>
              <a:t>ROM</a:t>
            </a:r>
            <a:r>
              <a:rPr lang="zh-CN" altLang="en-US" dirty="0">
                <a:latin typeface="+mj-ea"/>
              </a:rPr>
              <a:t>设计一个</a:t>
            </a:r>
            <a:r>
              <a:rPr lang="en-US" altLang="zh-CN" dirty="0">
                <a:latin typeface="+mj-ea"/>
              </a:rPr>
              <a:t>2</a:t>
            </a:r>
            <a:r>
              <a:rPr lang="zh-CN" altLang="en-US" dirty="0">
                <a:latin typeface="+mj-ea"/>
              </a:rPr>
              <a:t>位二进制数的比较器。设这两个</a:t>
            </a:r>
            <a:r>
              <a:rPr lang="en-US" altLang="zh-CN" dirty="0">
                <a:latin typeface="+mj-ea"/>
              </a:rPr>
              <a:t>2</a:t>
            </a:r>
            <a:r>
              <a:rPr lang="zh-CN" altLang="en-US" dirty="0">
                <a:latin typeface="+mj-ea"/>
              </a:rPr>
              <a:t>位数分别为</a:t>
            </a:r>
            <a:r>
              <a:rPr lang="en-US" altLang="zh-CN" dirty="0">
                <a:latin typeface="+mj-ea"/>
              </a:rPr>
              <a:t>A</a:t>
            </a:r>
            <a:r>
              <a:rPr lang="zh-CN" altLang="en-US" dirty="0">
                <a:latin typeface="+mj-ea"/>
              </a:rPr>
              <a:t>＝</a:t>
            </a:r>
            <a:r>
              <a:rPr lang="en-US" altLang="zh-CN" dirty="0">
                <a:latin typeface="+mj-ea"/>
              </a:rPr>
              <a:t>A</a:t>
            </a:r>
            <a:r>
              <a:rPr lang="en-US" altLang="zh-CN" baseline="-25000" dirty="0">
                <a:latin typeface="+mj-ea"/>
              </a:rPr>
              <a:t>1</a:t>
            </a:r>
            <a:r>
              <a:rPr lang="en-US" altLang="zh-CN" dirty="0">
                <a:latin typeface="+mj-ea"/>
              </a:rPr>
              <a:t>A</a:t>
            </a:r>
            <a:r>
              <a:rPr lang="en-US" altLang="zh-CN" baseline="-25000" dirty="0">
                <a:latin typeface="+mj-ea"/>
              </a:rPr>
              <a:t>0</a:t>
            </a:r>
            <a:r>
              <a:rPr lang="zh-CN" altLang="en-US" dirty="0">
                <a:latin typeface="+mj-ea"/>
              </a:rPr>
              <a:t>，</a:t>
            </a:r>
            <a:r>
              <a:rPr lang="en-US" altLang="zh-CN" dirty="0">
                <a:latin typeface="+mj-ea"/>
              </a:rPr>
              <a:t>B</a:t>
            </a:r>
            <a:r>
              <a:rPr lang="zh-CN" altLang="en-US" dirty="0">
                <a:latin typeface="+mj-ea"/>
              </a:rPr>
              <a:t>＝</a:t>
            </a:r>
            <a:r>
              <a:rPr lang="en-US" altLang="zh-CN" dirty="0">
                <a:latin typeface="+mj-ea"/>
              </a:rPr>
              <a:t>B</a:t>
            </a:r>
            <a:r>
              <a:rPr lang="en-US" altLang="zh-CN" baseline="-25000" dirty="0">
                <a:latin typeface="+mj-ea"/>
              </a:rPr>
              <a:t>1</a:t>
            </a:r>
            <a:r>
              <a:rPr lang="en-US" altLang="zh-CN" dirty="0">
                <a:latin typeface="+mj-ea"/>
              </a:rPr>
              <a:t>B</a:t>
            </a:r>
            <a:r>
              <a:rPr lang="en-US" altLang="zh-CN" baseline="-25000" dirty="0">
                <a:latin typeface="+mj-ea"/>
              </a:rPr>
              <a:t>0</a:t>
            </a:r>
            <a:r>
              <a:rPr lang="zh-CN" altLang="en-US" dirty="0">
                <a:latin typeface="+mj-ea"/>
              </a:rPr>
              <a:t>。当</a:t>
            </a:r>
            <a:r>
              <a:rPr lang="en-US" altLang="zh-CN" dirty="0">
                <a:latin typeface="+mj-ea"/>
              </a:rPr>
              <a:t>A&lt;B</a:t>
            </a:r>
            <a:r>
              <a:rPr lang="zh-CN" altLang="en-US" dirty="0">
                <a:latin typeface="+mj-ea"/>
              </a:rPr>
              <a:t>时，</a:t>
            </a:r>
            <a:r>
              <a:rPr lang="en-US" altLang="zh-CN" dirty="0">
                <a:latin typeface="+mj-ea"/>
              </a:rPr>
              <a:t>Y</a:t>
            </a:r>
            <a:r>
              <a:rPr lang="en-US" altLang="zh-CN" baseline="-25000" dirty="0">
                <a:latin typeface="+mj-ea"/>
              </a:rPr>
              <a:t>1</a:t>
            </a:r>
            <a:r>
              <a:rPr lang="en-US" altLang="zh-CN" dirty="0">
                <a:latin typeface="+mj-ea"/>
              </a:rPr>
              <a:t>=1</a:t>
            </a:r>
            <a:r>
              <a:rPr lang="zh-CN" altLang="en-US" dirty="0">
                <a:latin typeface="+mj-ea"/>
              </a:rPr>
              <a:t>；当</a:t>
            </a:r>
            <a:r>
              <a:rPr lang="en-US" altLang="zh-CN" dirty="0">
                <a:latin typeface="+mj-ea"/>
              </a:rPr>
              <a:t>A</a:t>
            </a:r>
            <a:r>
              <a:rPr lang="zh-CN" altLang="en-US" dirty="0">
                <a:latin typeface="+mj-ea"/>
              </a:rPr>
              <a:t>＝</a:t>
            </a:r>
            <a:r>
              <a:rPr lang="en-US" altLang="zh-CN" dirty="0">
                <a:latin typeface="+mj-ea"/>
              </a:rPr>
              <a:t>B</a:t>
            </a:r>
            <a:r>
              <a:rPr lang="zh-CN" altLang="en-US" dirty="0">
                <a:latin typeface="+mj-ea"/>
              </a:rPr>
              <a:t>时，</a:t>
            </a:r>
            <a:r>
              <a:rPr lang="en-US" altLang="zh-CN" dirty="0">
                <a:latin typeface="+mj-ea"/>
              </a:rPr>
              <a:t>Y</a:t>
            </a:r>
            <a:r>
              <a:rPr lang="en-US" altLang="zh-CN" baseline="-25000" dirty="0">
                <a:latin typeface="+mj-ea"/>
              </a:rPr>
              <a:t>2</a:t>
            </a:r>
            <a:r>
              <a:rPr lang="en-US" altLang="zh-CN" dirty="0">
                <a:latin typeface="+mj-ea"/>
              </a:rPr>
              <a:t>=1;</a:t>
            </a:r>
            <a:r>
              <a:rPr lang="zh-CN" altLang="en-US" dirty="0">
                <a:latin typeface="+mj-ea"/>
              </a:rPr>
              <a:t>当</a:t>
            </a:r>
            <a:r>
              <a:rPr lang="en-US" altLang="zh-CN" dirty="0">
                <a:latin typeface="+mj-ea"/>
              </a:rPr>
              <a:t>A&gt;B</a:t>
            </a:r>
            <a:r>
              <a:rPr lang="zh-CN" altLang="en-US" dirty="0">
                <a:latin typeface="+mj-ea"/>
              </a:rPr>
              <a:t>时，</a:t>
            </a:r>
            <a:r>
              <a:rPr lang="en-US" altLang="zh-CN" dirty="0">
                <a:latin typeface="+mj-ea"/>
              </a:rPr>
              <a:t>Y</a:t>
            </a:r>
            <a:r>
              <a:rPr lang="en-US" altLang="zh-CN" baseline="-25000" dirty="0">
                <a:latin typeface="+mj-ea"/>
              </a:rPr>
              <a:t>3</a:t>
            </a:r>
            <a:r>
              <a:rPr lang="en-US" altLang="zh-CN" dirty="0">
                <a:latin typeface="+mj-ea"/>
              </a:rPr>
              <a:t>=1.</a:t>
            </a:r>
            <a:endParaRPr lang="en-US" altLang="zh-CN" dirty="0" smtClean="0">
              <a:latin typeface="+mj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5035599"/>
            <a:ext cx="434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解：由题意可得真值表为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879352"/>
              </p:ext>
            </p:extLst>
          </p:nvPr>
        </p:nvGraphicFramePr>
        <p:xfrm>
          <a:off x="4786314" y="1221258"/>
          <a:ext cx="4027041" cy="51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" name="Visio" r:id="rId3" imgW="1671523" imgH="2131771" progId="Visio.Drawing.11">
                  <p:embed/>
                </p:oleObj>
              </mc:Choice>
              <mc:Fallback>
                <p:oleObj name="Visio" r:id="rId3" imgW="1671523" imgH="2131771" progId="Visio.Drawing.11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1221258"/>
                        <a:ext cx="4027041" cy="5136700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2" y="1714488"/>
            <a:ext cx="3645265" cy="500063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dirty="0" smtClean="0">
                <a:latin typeface="+mj-ea"/>
              </a:rPr>
              <a:t>解：选用</a:t>
            </a:r>
            <a:r>
              <a:rPr lang="en-US" altLang="zh-CN" dirty="0">
                <a:latin typeface="+mj-ea"/>
              </a:rPr>
              <a:t>16×3</a:t>
            </a:r>
            <a:r>
              <a:rPr lang="zh-CN" altLang="en-US" dirty="0">
                <a:latin typeface="+mj-ea"/>
              </a:rPr>
              <a:t>的</a:t>
            </a:r>
            <a:r>
              <a:rPr lang="en-US" altLang="zh-CN" dirty="0">
                <a:latin typeface="+mj-ea"/>
              </a:rPr>
              <a:t>ROM</a:t>
            </a:r>
            <a:r>
              <a:rPr lang="zh-CN" altLang="en-US" dirty="0" smtClean="0">
                <a:latin typeface="+mj-ea"/>
              </a:rPr>
              <a:t>，实现电路为</a:t>
            </a:r>
            <a:endParaRPr lang="en-US" altLang="zh-CN" dirty="0" smtClean="0">
              <a:latin typeface="+mj-ea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722976"/>
              </p:ext>
            </p:extLst>
          </p:nvPr>
        </p:nvGraphicFramePr>
        <p:xfrm>
          <a:off x="683568" y="1977332"/>
          <a:ext cx="3379415" cy="430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Visio" r:id="rId5" imgW="1671523" imgH="2131771" progId="Visio.Drawing.11">
                  <p:embed/>
                </p:oleObj>
              </mc:Choice>
              <mc:Fallback>
                <p:oleObj name="Visio" r:id="rId5" imgW="1671523" imgH="2131771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977332"/>
                        <a:ext cx="3379415" cy="4309188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2520280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zh-CN" dirty="0" smtClean="0">
                <a:latin typeface="+mj-ea"/>
              </a:rPr>
              <a:t>【</a:t>
            </a:r>
            <a:r>
              <a:rPr lang="zh-CN" altLang="en-US" dirty="0" smtClean="0">
                <a:latin typeface="+mj-ea"/>
              </a:rPr>
              <a:t>例</a:t>
            </a:r>
            <a:r>
              <a:rPr lang="en-US" altLang="zh-CN" dirty="0" smtClean="0">
                <a:latin typeface="+mj-ea"/>
              </a:rPr>
              <a:t>】</a:t>
            </a:r>
            <a:r>
              <a:rPr lang="zh-CN" altLang="en-US" dirty="0" smtClean="0">
                <a:latin typeface="+mj-ea"/>
              </a:rPr>
              <a:t>试用</a:t>
            </a:r>
            <a:r>
              <a:rPr lang="en-US" altLang="zh-CN" dirty="0">
                <a:latin typeface="+mj-ea"/>
              </a:rPr>
              <a:t>8×4</a:t>
            </a:r>
            <a:r>
              <a:rPr lang="zh-CN" altLang="en-US" dirty="0">
                <a:latin typeface="+mj-ea"/>
              </a:rPr>
              <a:t>位</a:t>
            </a:r>
            <a:r>
              <a:rPr lang="en-US" altLang="zh-CN" dirty="0">
                <a:latin typeface="+mj-ea"/>
              </a:rPr>
              <a:t>ROM</a:t>
            </a:r>
            <a:r>
              <a:rPr lang="zh-CN" altLang="en-US" dirty="0">
                <a:latin typeface="+mj-ea"/>
              </a:rPr>
              <a:t>实现一个排队组合电路，电路的功能是输入信号</a:t>
            </a:r>
            <a:r>
              <a:rPr lang="en-US" altLang="zh-CN" dirty="0">
                <a:latin typeface="+mj-ea"/>
              </a:rPr>
              <a:t>A</a:t>
            </a:r>
            <a:r>
              <a:rPr lang="zh-CN" altLang="en-US" dirty="0">
                <a:latin typeface="+mj-ea"/>
              </a:rPr>
              <a:t>、</a:t>
            </a:r>
            <a:r>
              <a:rPr lang="en-US" altLang="zh-CN" dirty="0">
                <a:latin typeface="+mj-ea"/>
              </a:rPr>
              <a:t>B</a:t>
            </a:r>
            <a:r>
              <a:rPr lang="zh-CN" altLang="en-US" dirty="0">
                <a:latin typeface="+mj-ea"/>
              </a:rPr>
              <a:t>、</a:t>
            </a:r>
            <a:r>
              <a:rPr lang="en-US" altLang="zh-CN" dirty="0">
                <a:latin typeface="+mj-ea"/>
              </a:rPr>
              <a:t>C</a:t>
            </a:r>
            <a:r>
              <a:rPr lang="zh-CN" altLang="en-US" dirty="0">
                <a:latin typeface="+mj-ea"/>
              </a:rPr>
              <a:t>通过排队电路后分别由</a:t>
            </a:r>
            <a:r>
              <a:rPr lang="en-US" altLang="zh-CN" dirty="0">
                <a:latin typeface="+mj-ea"/>
              </a:rPr>
              <a:t>Y</a:t>
            </a:r>
            <a:r>
              <a:rPr lang="en-US" altLang="zh-CN" baseline="-25000" dirty="0">
                <a:latin typeface="+mj-ea"/>
              </a:rPr>
              <a:t>A</a:t>
            </a:r>
            <a:r>
              <a:rPr lang="zh-CN" altLang="en-US" dirty="0">
                <a:latin typeface="+mj-ea"/>
              </a:rPr>
              <a:t>、</a:t>
            </a:r>
            <a:r>
              <a:rPr lang="en-US" altLang="zh-CN" dirty="0">
                <a:latin typeface="+mj-ea"/>
              </a:rPr>
              <a:t>Y</a:t>
            </a:r>
            <a:r>
              <a:rPr lang="en-US" altLang="zh-CN" baseline="-25000" dirty="0">
                <a:latin typeface="+mj-ea"/>
              </a:rPr>
              <a:t>B</a:t>
            </a:r>
            <a:r>
              <a:rPr lang="zh-CN" altLang="en-US" dirty="0">
                <a:latin typeface="+mj-ea"/>
              </a:rPr>
              <a:t>、</a:t>
            </a:r>
            <a:r>
              <a:rPr lang="en-US" altLang="zh-CN" dirty="0">
                <a:latin typeface="+mj-ea"/>
              </a:rPr>
              <a:t>Y</a:t>
            </a:r>
            <a:r>
              <a:rPr lang="en-US" altLang="zh-CN" baseline="-25000" dirty="0">
                <a:latin typeface="+mj-ea"/>
              </a:rPr>
              <a:t>C</a:t>
            </a:r>
            <a:r>
              <a:rPr lang="zh-CN" altLang="en-US" dirty="0">
                <a:latin typeface="+mj-ea"/>
              </a:rPr>
              <a:t>输出。但在同一时刻只能有一个信号通过，如果同时有</a:t>
            </a:r>
            <a:r>
              <a:rPr lang="en-US" altLang="zh-CN" dirty="0">
                <a:latin typeface="+mj-ea"/>
              </a:rPr>
              <a:t>2</a:t>
            </a:r>
            <a:r>
              <a:rPr lang="zh-CN" altLang="en-US" dirty="0">
                <a:latin typeface="+mj-ea"/>
              </a:rPr>
              <a:t>个以上信号通过时，则按</a:t>
            </a:r>
            <a:r>
              <a:rPr lang="en-US" altLang="zh-CN" dirty="0">
                <a:latin typeface="+mj-ea"/>
              </a:rPr>
              <a:t>A</a:t>
            </a:r>
            <a:r>
              <a:rPr lang="zh-CN" altLang="en-US" dirty="0">
                <a:latin typeface="+mj-ea"/>
              </a:rPr>
              <a:t>、</a:t>
            </a:r>
            <a:r>
              <a:rPr lang="en-US" altLang="zh-CN" dirty="0">
                <a:latin typeface="+mj-ea"/>
              </a:rPr>
              <a:t>B</a:t>
            </a:r>
            <a:r>
              <a:rPr lang="zh-CN" altLang="en-US" dirty="0">
                <a:latin typeface="+mj-ea"/>
              </a:rPr>
              <a:t>、</a:t>
            </a:r>
            <a:r>
              <a:rPr lang="en-US" altLang="zh-CN" dirty="0">
                <a:latin typeface="+mj-ea"/>
              </a:rPr>
              <a:t>C</a:t>
            </a:r>
            <a:r>
              <a:rPr lang="zh-CN" altLang="en-US" dirty="0">
                <a:latin typeface="+mj-ea"/>
              </a:rPr>
              <a:t>的优先顺序通过。</a:t>
            </a:r>
          </a:p>
          <a:p>
            <a:pPr marL="342900" lvl="1" indent="-342900">
              <a:buChar char="•"/>
            </a:pPr>
            <a:endParaRPr lang="en-US" altLang="zh-CN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4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629896"/>
            <a:ext cx="4309987" cy="447222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815442"/>
              </p:ext>
            </p:extLst>
          </p:nvPr>
        </p:nvGraphicFramePr>
        <p:xfrm>
          <a:off x="827584" y="1701904"/>
          <a:ext cx="3051075" cy="4459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1" name="Visio" r:id="rId4" imgW="1431950" imgH="2092147" progId="Visio.Drawing.11">
                  <p:embed/>
                </p:oleObj>
              </mc:Choice>
              <mc:Fallback>
                <p:oleObj name="Visio" r:id="rId4" imgW="1431950" imgH="2092147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701904"/>
                        <a:ext cx="3051075" cy="4459136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6228184" y="1198944"/>
            <a:ext cx="23762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+mj-ea"/>
                <a:ea typeface="+mj-ea"/>
              </a:rPr>
              <a:t>则实现的</a:t>
            </a:r>
            <a:r>
              <a:rPr kumimoji="1" lang="zh-CN" altLang="en-US" sz="2400" dirty="0" smtClean="0">
                <a:latin typeface="+mj-ea"/>
                <a:ea typeface="+mj-ea"/>
              </a:rPr>
              <a:t>电路为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解：根据题意可得真值表为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491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68" y="3068960"/>
            <a:ext cx="7173815" cy="339864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3528" y="1268760"/>
            <a:ext cx="8579296" cy="4569371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zh-CN" dirty="0" smtClean="0">
                <a:latin typeface="+mj-ea"/>
              </a:rPr>
              <a:t>【</a:t>
            </a:r>
            <a:r>
              <a:rPr lang="zh-CN" altLang="en-US" dirty="0" smtClean="0">
                <a:latin typeface="+mj-ea"/>
              </a:rPr>
              <a:t>例</a:t>
            </a:r>
            <a:r>
              <a:rPr lang="en-US" altLang="zh-CN" dirty="0" smtClean="0">
                <a:latin typeface="+mj-ea"/>
              </a:rPr>
              <a:t>】</a:t>
            </a:r>
            <a:r>
              <a:rPr lang="zh-CN" altLang="en-US" dirty="0" smtClean="0">
                <a:latin typeface="+mj-ea"/>
              </a:rPr>
              <a:t>在图</a:t>
            </a:r>
            <a:r>
              <a:rPr lang="en-US" altLang="zh-CN" dirty="0" smtClean="0">
                <a:latin typeface="+mj-ea"/>
              </a:rPr>
              <a:t>(a)</a:t>
            </a:r>
            <a:r>
              <a:rPr lang="zh-CN" altLang="en-US" dirty="0" smtClean="0">
                <a:latin typeface="+mj-ea"/>
              </a:rPr>
              <a:t>所</a:t>
            </a:r>
            <a:r>
              <a:rPr lang="zh-CN" altLang="en-US" dirty="0">
                <a:latin typeface="+mj-ea"/>
              </a:rPr>
              <a:t>示电路中，若</a:t>
            </a:r>
            <a:r>
              <a:rPr lang="en-US" altLang="zh-CN" dirty="0">
                <a:latin typeface="+mj-ea"/>
              </a:rPr>
              <a:t>PROM</a:t>
            </a:r>
            <a:r>
              <a:rPr lang="zh-CN" altLang="en-US" dirty="0" smtClean="0">
                <a:latin typeface="+mj-ea"/>
              </a:rPr>
              <a:t>存储矩阵的编程</a:t>
            </a:r>
            <a:r>
              <a:rPr lang="zh-CN" altLang="en-US" dirty="0">
                <a:latin typeface="+mj-ea"/>
              </a:rPr>
              <a:t>如</a:t>
            </a:r>
            <a:r>
              <a:rPr lang="zh-CN" altLang="en-US" dirty="0" smtClean="0">
                <a:latin typeface="+mj-ea"/>
              </a:rPr>
              <a:t>图</a:t>
            </a:r>
            <a:r>
              <a:rPr lang="en-US" altLang="zh-CN" dirty="0" smtClean="0">
                <a:latin typeface="+mj-ea"/>
              </a:rPr>
              <a:t> (b)</a:t>
            </a:r>
            <a:r>
              <a:rPr lang="zh-CN" altLang="en-US" dirty="0" smtClean="0">
                <a:latin typeface="+mj-ea"/>
              </a:rPr>
              <a:t>所</a:t>
            </a:r>
            <a:r>
              <a:rPr lang="zh-CN" altLang="en-US" dirty="0">
                <a:latin typeface="+mj-ea"/>
              </a:rPr>
              <a:t>示，试画出输出电压</a:t>
            </a:r>
            <a:r>
              <a:rPr lang="en-US" altLang="zh-CN" i="1" dirty="0" err="1">
                <a:latin typeface="+mj-ea"/>
              </a:rPr>
              <a:t>u</a:t>
            </a:r>
            <a:r>
              <a:rPr lang="en-US" altLang="zh-CN" baseline="-25000" dirty="0" err="1">
                <a:latin typeface="+mj-ea"/>
              </a:rPr>
              <a:t>o</a:t>
            </a:r>
            <a:r>
              <a:rPr lang="zh-CN" altLang="en-US" dirty="0">
                <a:latin typeface="+mj-ea"/>
              </a:rPr>
              <a:t>的波形。注：</a:t>
            </a:r>
            <a:r>
              <a:rPr lang="zh-CN" altLang="en-US" dirty="0" smtClean="0">
                <a:latin typeface="+mj-ea"/>
              </a:rPr>
              <a:t>图</a:t>
            </a:r>
            <a:r>
              <a:rPr lang="en-US" altLang="zh-CN" dirty="0" smtClean="0">
                <a:latin typeface="+mj-ea"/>
              </a:rPr>
              <a:t> (a)</a:t>
            </a:r>
            <a:r>
              <a:rPr lang="zh-CN" altLang="en-US" dirty="0" smtClean="0">
                <a:latin typeface="+mj-ea"/>
              </a:rPr>
              <a:t>的</a:t>
            </a:r>
            <a:r>
              <a:rPr lang="zh-CN" altLang="en-US" dirty="0">
                <a:latin typeface="+mj-ea"/>
              </a:rPr>
              <a:t>电子开关是由</a:t>
            </a:r>
            <a:r>
              <a:rPr lang="en-US" altLang="zh-CN" dirty="0">
                <a:latin typeface="+mj-ea"/>
              </a:rPr>
              <a:t>PROM</a:t>
            </a:r>
            <a:r>
              <a:rPr lang="zh-CN" altLang="en-US" dirty="0">
                <a:latin typeface="+mj-ea"/>
              </a:rPr>
              <a:t>的位线电平控制，当</a:t>
            </a:r>
            <a:r>
              <a:rPr lang="en-US" altLang="zh-CN" dirty="0">
                <a:latin typeface="+mj-ea"/>
              </a:rPr>
              <a:t>D</a:t>
            </a:r>
            <a:r>
              <a:rPr lang="zh-CN" altLang="en-US" dirty="0">
                <a:latin typeface="+mj-ea"/>
              </a:rPr>
              <a:t>＝</a:t>
            </a:r>
            <a:r>
              <a:rPr lang="en-US" altLang="zh-CN" dirty="0">
                <a:latin typeface="+mj-ea"/>
              </a:rPr>
              <a:t>1</a:t>
            </a:r>
            <a:r>
              <a:rPr lang="zh-CN" altLang="en-US" dirty="0">
                <a:latin typeface="+mj-ea"/>
              </a:rPr>
              <a:t>时，开关接基准电压－</a:t>
            </a:r>
            <a:r>
              <a:rPr lang="en-US" altLang="zh-CN" dirty="0">
                <a:latin typeface="+mj-ea"/>
              </a:rPr>
              <a:t>U </a:t>
            </a:r>
            <a:r>
              <a:rPr lang="en-US" altLang="zh-CN" baseline="-25000" dirty="0">
                <a:latin typeface="+mj-ea"/>
              </a:rPr>
              <a:t>R</a:t>
            </a:r>
            <a:r>
              <a:rPr lang="zh-CN" altLang="en-US" dirty="0">
                <a:latin typeface="+mj-ea"/>
              </a:rPr>
              <a:t>；当</a:t>
            </a:r>
            <a:r>
              <a:rPr lang="en-US" altLang="zh-CN" dirty="0">
                <a:latin typeface="+mj-ea"/>
              </a:rPr>
              <a:t>D</a:t>
            </a:r>
            <a:r>
              <a:rPr lang="zh-CN" altLang="en-US" dirty="0">
                <a:latin typeface="+mj-ea"/>
              </a:rPr>
              <a:t>＝</a:t>
            </a:r>
            <a:r>
              <a:rPr lang="en-US" altLang="zh-CN" dirty="0">
                <a:latin typeface="+mj-ea"/>
              </a:rPr>
              <a:t>0</a:t>
            </a:r>
            <a:r>
              <a:rPr lang="zh-CN" altLang="en-US" dirty="0">
                <a:latin typeface="+mj-ea"/>
              </a:rPr>
              <a:t>时，开关接地。</a:t>
            </a:r>
          </a:p>
          <a:p>
            <a:pPr marL="342900" lvl="1" indent="-342900">
              <a:buNone/>
            </a:pPr>
            <a:endParaRPr lang="en-US" altLang="zh-CN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4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dirty="0"/>
              <a:t>解：由</a:t>
            </a:r>
            <a:r>
              <a:rPr lang="zh-CN" altLang="en-US" dirty="0" smtClean="0"/>
              <a:t>图</a:t>
            </a:r>
            <a:r>
              <a:rPr lang="en-US" altLang="zh-CN" dirty="0" smtClean="0"/>
              <a:t> (b)</a:t>
            </a:r>
            <a:r>
              <a:rPr lang="zh-CN" altLang="en-US" dirty="0" smtClean="0"/>
              <a:t>得出</a:t>
            </a:r>
            <a:r>
              <a:rPr lang="zh-CN" altLang="en-US" dirty="0"/>
              <a:t>输出数据端和地址码输入的关系表为</a:t>
            </a:r>
            <a:endParaRPr lang="en-US" altLang="zh-CN" dirty="0" smtClean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112323"/>
              </p:ext>
            </p:extLst>
          </p:nvPr>
        </p:nvGraphicFramePr>
        <p:xfrm>
          <a:off x="4972658" y="1844824"/>
          <a:ext cx="3763962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4" name="Visio" r:id="rId3" imgW="1914449" imgH="2131771" progId="Visio.Drawing.11">
                  <p:embed/>
                </p:oleObj>
              </mc:Choice>
              <mc:Fallback>
                <p:oleObj name="Visio" r:id="rId3" imgW="1914449" imgH="2131771" progId="Visio.Drawing.11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658" y="1844824"/>
                        <a:ext cx="3763962" cy="4191000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86358"/>
              </p:ext>
            </p:extLst>
          </p:nvPr>
        </p:nvGraphicFramePr>
        <p:xfrm>
          <a:off x="148245" y="2133749"/>
          <a:ext cx="3600450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5" name="Visio" r:id="rId5" imgW="5304739" imgH="2292096" progId="Visio.Drawing.11">
                  <p:embed/>
                </p:oleObj>
              </mc:Choice>
              <mc:Fallback>
                <p:oleObj name="Visio" r:id="rId5" imgW="5304739" imgH="2292096" progId="Visio.Drawing.11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1189" b="12741"/>
                      <a:stretch>
                        <a:fillRect/>
                      </a:stretch>
                    </p:blipFill>
                    <p:spPr bwMode="auto">
                      <a:xfrm>
                        <a:off x="148245" y="2133749"/>
                        <a:ext cx="3600450" cy="3816350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13"/>
          <p:cNvSpPr>
            <a:spLocks noChangeArrowheads="1"/>
          </p:cNvSpPr>
          <p:nvPr/>
        </p:nvSpPr>
        <p:spPr bwMode="auto">
          <a:xfrm>
            <a:off x="4036033" y="3789511"/>
            <a:ext cx="792162" cy="431800"/>
          </a:xfrm>
          <a:prstGeom prst="rightArrow">
            <a:avLst>
              <a:gd name="adj1" fmla="val 50000"/>
              <a:gd name="adj2" fmla="val 45864"/>
            </a:avLst>
          </a:prstGeom>
          <a:solidFill>
            <a:schemeClr val="accent6">
              <a:lumMod val="20000"/>
              <a:lumOff val="80000"/>
            </a:schemeClr>
          </a:solidFill>
          <a:ln w="12700" cap="sq">
            <a:solidFill>
              <a:schemeClr val="accent6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380691"/>
              </p:ext>
            </p:extLst>
          </p:nvPr>
        </p:nvGraphicFramePr>
        <p:xfrm>
          <a:off x="4211959" y="1556792"/>
          <a:ext cx="4659211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4" name="Visio" r:id="rId3" imgW="5304739" imgH="2292096" progId="Visio.Drawing.11">
                  <p:embed/>
                </p:oleObj>
              </mc:Choice>
              <mc:Fallback>
                <p:oleObj name="Visio" r:id="rId3" imgW="5304739" imgH="2292096" progId="Visio.Drawing.11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070" t="16443" r="38811" b="9474"/>
                      <a:stretch>
                        <a:fillRect/>
                      </a:stretch>
                    </p:blipFill>
                    <p:spPr bwMode="auto">
                      <a:xfrm>
                        <a:off x="4211959" y="1556792"/>
                        <a:ext cx="4659211" cy="29523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har char="•"/>
            </a:pPr>
            <a:r>
              <a:rPr lang="zh-CN" altLang="en-US" dirty="0" smtClean="0"/>
              <a:t>解：由图</a:t>
            </a:r>
            <a:r>
              <a:rPr lang="en-US" altLang="zh-CN" dirty="0" smtClean="0"/>
              <a:t>(a)</a:t>
            </a:r>
            <a:r>
              <a:rPr lang="zh-CN" altLang="en-US" dirty="0" smtClean="0"/>
              <a:t>中的电路</a:t>
            </a:r>
            <a:r>
              <a:rPr lang="zh-CN" altLang="en-US" dirty="0"/>
              <a:t>可得输出电压为</a:t>
            </a:r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314130"/>
              </p:ext>
            </p:extLst>
          </p:nvPr>
        </p:nvGraphicFramePr>
        <p:xfrm>
          <a:off x="251520" y="4149080"/>
          <a:ext cx="6840538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5" name="Equation" r:id="rId5" imgW="2946400" imgH="901700" progId="Equation.DSMT4">
                  <p:embed/>
                </p:oleObj>
              </mc:Choice>
              <mc:Fallback>
                <p:oleObj name="Equation" r:id="rId5" imgW="2946400" imgH="901700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149080"/>
                        <a:ext cx="6840538" cy="2095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mpd="thickThin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13"/>
          <p:cNvSpPr>
            <a:spLocks noChangeArrowheads="1"/>
          </p:cNvSpPr>
          <p:nvPr/>
        </p:nvSpPr>
        <p:spPr bwMode="auto">
          <a:xfrm rot="7782235">
            <a:off x="3514928" y="3799764"/>
            <a:ext cx="792162" cy="431800"/>
          </a:xfrm>
          <a:prstGeom prst="rightArrow">
            <a:avLst>
              <a:gd name="adj1" fmla="val 50000"/>
              <a:gd name="adj2" fmla="val 45864"/>
            </a:avLst>
          </a:prstGeom>
          <a:solidFill>
            <a:schemeClr val="accent6">
              <a:lumMod val="20000"/>
              <a:lumOff val="80000"/>
            </a:schemeClr>
          </a:solidFill>
          <a:ln w="12700" cap="sq">
            <a:solidFill>
              <a:schemeClr val="accent6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用存储器实现组合逻辑函数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dirty="0" smtClean="0">
                <a:latin typeface="+mj-ea"/>
              </a:rPr>
              <a:t>解：</a:t>
            </a:r>
            <a:r>
              <a:rPr lang="zh-CN" altLang="en-US" dirty="0">
                <a:latin typeface="+mj-ea"/>
              </a:rPr>
              <a:t>将关系表的</a:t>
            </a:r>
            <a:r>
              <a:rPr lang="en-US" altLang="zh-CN" dirty="0">
                <a:latin typeface="+mj-ea"/>
              </a:rPr>
              <a:t>D</a:t>
            </a:r>
            <a:r>
              <a:rPr lang="en-US" altLang="zh-CN" baseline="-25000" dirty="0">
                <a:latin typeface="+mj-ea"/>
              </a:rPr>
              <a:t>3</a:t>
            </a:r>
            <a:r>
              <a:rPr lang="en-US" altLang="zh-CN" dirty="0">
                <a:latin typeface="+mj-ea"/>
              </a:rPr>
              <a:t>~D</a:t>
            </a:r>
            <a:r>
              <a:rPr lang="en-US" altLang="zh-CN" baseline="-25000" dirty="0">
                <a:latin typeface="+mj-ea"/>
              </a:rPr>
              <a:t>0</a:t>
            </a:r>
            <a:r>
              <a:rPr lang="zh-CN" altLang="en-US" dirty="0">
                <a:latin typeface="+mj-ea"/>
              </a:rPr>
              <a:t>代入上式，可得对应的输出电压如下表</a:t>
            </a:r>
          </a:p>
          <a:p>
            <a:pPr marL="342900" lvl="1" indent="-342900">
              <a:buChar char="•"/>
            </a:pPr>
            <a:endParaRPr lang="en-US" altLang="zh-CN" dirty="0" smtClean="0">
              <a:latin typeface="+mj-ea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250026"/>
              </p:ext>
            </p:extLst>
          </p:nvPr>
        </p:nvGraphicFramePr>
        <p:xfrm>
          <a:off x="3491880" y="1916832"/>
          <a:ext cx="5148064" cy="4559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8" name="Visio" r:id="rId3" imgW="2414626" imgH="2137867" progId="Visio.Drawing.11">
                  <p:embed/>
                </p:oleObj>
              </mc:Choice>
              <mc:Fallback>
                <p:oleObj name="Visio" r:id="rId3" imgW="2414626" imgH="2137867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1916832"/>
                        <a:ext cx="5148064" cy="45596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ap="sq" cmpd="thickThin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母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穿越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母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母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母板">
  <a:themeElements>
    <a:clrScheme name="母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母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母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母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1022模板</Template>
  <TotalTime>22776</TotalTime>
  <Words>3786</Words>
  <Application>Microsoft Office PowerPoint</Application>
  <PresentationFormat>全屏显示(4:3)</PresentationFormat>
  <Paragraphs>664</Paragraphs>
  <Slides>101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101</vt:i4>
      </vt:variant>
    </vt:vector>
  </HeadingPairs>
  <TitlesOfParts>
    <vt:vector size="124" baseType="lpstr">
      <vt:lpstr>Arial Unicode MS</vt:lpstr>
      <vt:lpstr>굴림</vt:lpstr>
      <vt:lpstr>方正舒体</vt:lpstr>
      <vt:lpstr>华文楷体</vt:lpstr>
      <vt:lpstr>华文隶书</vt:lpstr>
      <vt:lpstr>楷体_GB2312</vt:lpstr>
      <vt:lpstr>宋体</vt:lpstr>
      <vt:lpstr>Arial</vt:lpstr>
      <vt:lpstr>Calibri</vt:lpstr>
      <vt:lpstr>Cambria Math</vt:lpstr>
      <vt:lpstr>Comic Sans MS</vt:lpstr>
      <vt:lpstr>Consolas</vt:lpstr>
      <vt:lpstr>Corbel</vt:lpstr>
      <vt:lpstr>Symbol</vt:lpstr>
      <vt:lpstr>Times New Roman</vt:lpstr>
      <vt:lpstr>Wingdings</vt:lpstr>
      <vt:lpstr>母板</vt:lpstr>
      <vt:lpstr>1_母板</vt:lpstr>
      <vt:lpstr>Image</vt:lpstr>
      <vt:lpstr>Visio</vt:lpstr>
      <vt:lpstr>Photo Editor 照片</vt:lpstr>
      <vt:lpstr>Equation</vt:lpstr>
      <vt:lpstr>公式</vt:lpstr>
      <vt:lpstr>PowerPoint 演示文稿</vt:lpstr>
      <vt:lpstr>第七章 半导体存储器</vt:lpstr>
      <vt:lpstr>重点内容</vt:lpstr>
      <vt:lpstr>半导体存储器</vt:lpstr>
      <vt:lpstr>概述</vt:lpstr>
      <vt:lpstr>概述</vt:lpstr>
      <vt:lpstr>半导体存储器分类</vt:lpstr>
      <vt:lpstr>半导体存储器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PowerPoint 演示文稿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PowerPoint 演示文稿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只读存储器（ROM）</vt:lpstr>
      <vt:lpstr>浮栅存储单元</vt:lpstr>
      <vt:lpstr>Flash Memory features</vt:lpstr>
      <vt:lpstr>Flash Memory Operation</vt:lpstr>
      <vt:lpstr>Flash Memory features</vt:lpstr>
      <vt:lpstr>Flash Memory Comparison</vt:lpstr>
      <vt:lpstr>半导体存储器</vt:lpstr>
      <vt:lpstr>随机存储器（RAM）</vt:lpstr>
      <vt:lpstr>随机存储器（RAM）</vt:lpstr>
      <vt:lpstr>随机存储器（RAM）</vt:lpstr>
      <vt:lpstr>随机存储器（RAM）</vt:lpstr>
      <vt:lpstr>随机存储器（RAM）</vt:lpstr>
      <vt:lpstr>静态随机存储器（SRAM）</vt:lpstr>
      <vt:lpstr>随机存储器（RAM）</vt:lpstr>
      <vt:lpstr>随机存储器（RAM）</vt:lpstr>
      <vt:lpstr>随机存储器（RAM）</vt:lpstr>
      <vt:lpstr>随机存储器（RAM）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随机存储器（RAM）</vt:lpstr>
      <vt:lpstr>PowerPoint 演示文稿</vt:lpstr>
      <vt:lpstr>随机存储器（RAM）</vt:lpstr>
      <vt:lpstr>随机存储器（RAM）</vt:lpstr>
      <vt:lpstr>随机存储器（RAM）</vt:lpstr>
      <vt:lpstr>随机存储器（RAM）</vt:lpstr>
      <vt:lpstr>随机存储器（RAM）</vt:lpstr>
      <vt:lpstr>随机存储器（RAM）</vt:lpstr>
      <vt:lpstr>随机存储器（RAM）</vt:lpstr>
      <vt:lpstr>随机存储器（RAM）</vt:lpstr>
      <vt:lpstr>随机存储器（RAM）</vt:lpstr>
      <vt:lpstr>随机存储器（RAM）</vt:lpstr>
      <vt:lpstr>随机存储器（RAM）</vt:lpstr>
      <vt:lpstr>随机存储器（RAM）</vt:lpstr>
      <vt:lpstr>随机存储器（RAM）</vt:lpstr>
      <vt:lpstr>随机存储器（RAM）</vt:lpstr>
      <vt:lpstr>半导体存储器</vt:lpstr>
      <vt:lpstr>存储器容量的扩展</vt:lpstr>
      <vt:lpstr>存储器容量的扩展</vt:lpstr>
      <vt:lpstr>存储器容量的扩展</vt:lpstr>
      <vt:lpstr>存储器容量的扩展</vt:lpstr>
      <vt:lpstr>存储器容量的扩展</vt:lpstr>
      <vt:lpstr>存储器容量的扩展</vt:lpstr>
      <vt:lpstr>存储器容量的扩展</vt:lpstr>
      <vt:lpstr>存储器容量的扩展</vt:lpstr>
      <vt:lpstr>半导体存储器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用存储器实现组合逻辑函数</vt:lpstr>
      <vt:lpstr>PowerPoint 演示文稿</vt:lpstr>
    </vt:vector>
  </TitlesOfParts>
  <Company>中国石油大学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3NMedia</dc:creator>
  <cp:lastModifiedBy>An Xuejun</cp:lastModifiedBy>
  <cp:revision>1327</cp:revision>
  <dcterms:created xsi:type="dcterms:W3CDTF">2010-09-19T02:42:02Z</dcterms:created>
  <dcterms:modified xsi:type="dcterms:W3CDTF">2018-11-22T08:44:26Z</dcterms:modified>
</cp:coreProperties>
</file>